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3" r:id="rId3"/>
    <p:sldId id="331" r:id="rId4"/>
    <p:sldId id="295" r:id="rId5"/>
    <p:sldId id="274" r:id="rId6"/>
    <p:sldId id="332" r:id="rId7"/>
    <p:sldId id="333" r:id="rId8"/>
    <p:sldId id="319" r:id="rId9"/>
    <p:sldId id="292" r:id="rId10"/>
    <p:sldId id="338" r:id="rId11"/>
    <p:sldId id="339" r:id="rId12"/>
    <p:sldId id="340" r:id="rId13"/>
    <p:sldId id="341" r:id="rId14"/>
    <p:sldId id="336" r:id="rId15"/>
    <p:sldId id="359" r:id="rId16"/>
    <p:sldId id="344" r:id="rId17"/>
    <p:sldId id="342" r:id="rId18"/>
    <p:sldId id="343" r:id="rId19"/>
    <p:sldId id="345" r:id="rId20"/>
    <p:sldId id="346" r:id="rId21"/>
    <p:sldId id="347" r:id="rId22"/>
    <p:sldId id="353" r:id="rId23"/>
    <p:sldId id="354" r:id="rId24"/>
    <p:sldId id="355" r:id="rId25"/>
    <p:sldId id="356" r:id="rId26"/>
    <p:sldId id="357" r:id="rId27"/>
    <p:sldId id="358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CF9"/>
    <a:srgbClr val="FFCCFF"/>
    <a:srgbClr val="CC99FF"/>
    <a:srgbClr val="C6BBCC"/>
    <a:srgbClr val="F5F3EC"/>
    <a:srgbClr val="987C4D"/>
    <a:srgbClr val="947D54"/>
    <a:srgbClr val="333333"/>
    <a:srgbClr val="CDC1B6"/>
    <a:srgbClr val="756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2416" autoAdjust="0"/>
  </p:normalViewPr>
  <p:slideViewPr>
    <p:cSldViewPr>
      <p:cViewPr varScale="1">
        <p:scale>
          <a:sx n="109" d="100"/>
          <a:sy n="109" d="100"/>
        </p:scale>
        <p:origin x="-150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0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BEAC-FD1E-446D-854E-09142DFB339C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0037E-5901-4B68-9415-DA47D42FE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0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D967-67B2-4132-B52D-A253871A1F24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1EE08-D29B-4EEA-AE59-EA43F352A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0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3F18-CB98-4E85-A37B-EF5A4E6C8DE7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63029" y="48450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4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6C65-58A5-46D5-A762-12670B92641B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A68A-AC6E-41FE-B28C-2BB812CC2E01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8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8B09-A0F3-4880-B090-7FDDEE5B5065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0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D3F4-816B-4FA6-91FC-91836ECD0E53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FCFF-984A-4549-AB53-391F9EC1244A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1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DE4-C4FE-4171-90C7-38CF01638033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7621-9D18-4C20-9B84-3E938621A025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8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25646" y="4882221"/>
            <a:ext cx="2133600" cy="273844"/>
          </a:xfrm>
        </p:spPr>
        <p:txBody>
          <a:bodyPr/>
          <a:lstStyle>
            <a:lvl1pPr>
              <a:defRPr>
                <a:solidFill>
                  <a:srgbClr val="756B5F"/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79512" y="87504"/>
            <a:ext cx="0" cy="270000"/>
          </a:xfrm>
          <a:prstGeom prst="line">
            <a:avLst/>
          </a:prstGeom>
          <a:ln w="38100">
            <a:solidFill>
              <a:srgbClr val="987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mega_IT\git\myproject\WebContent\image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5" y="4371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1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649B-2577-404C-858E-51E9DEBB2548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4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C674-EF46-4F27-9E3E-4F6A170B0DC6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7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11ED-9D7B-4CCE-A57D-CC1D7760FB25}" type="datetime1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" y="884813"/>
            <a:ext cx="82390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0936" y="2063352"/>
            <a:ext cx="6237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spc="-30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어플리케이션 구현 사 </a:t>
            </a:r>
            <a:r>
              <a:rPr lang="ko-KR" altLang="en-US" sz="2800" b="1" spc="-300" err="1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례</a:t>
            </a:r>
            <a:r>
              <a:rPr lang="ko-KR" altLang="en-US" sz="2800" b="1" spc="-30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연 구 </a:t>
            </a:r>
            <a:r>
              <a:rPr lang="en-US" altLang="ko-KR" sz="2800" b="1" spc="-30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– Longs  Food</a:t>
            </a:r>
            <a:endParaRPr lang="en-US" altLang="ko-KR" sz="2800" b="1" spc="-300"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9216" y="1600392"/>
            <a:ext cx="67553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9216" y="2815527"/>
            <a:ext cx="6790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5846" y="1091375"/>
            <a:ext cx="352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가는안상수체" pitchFamily="2" charset="-127"/>
                <a:ea typeface="가는안상수체" pitchFamily="2" charset="-127"/>
              </a:rPr>
              <a:t>2020</a:t>
            </a:r>
            <a:r>
              <a:rPr lang="ko-KR" altLang="en-US" sz="1200" smtClean="0">
                <a:latin typeface="가는안상수체" pitchFamily="2" charset="-127"/>
                <a:ea typeface="가는안상수체" pitchFamily="2" charset="-127"/>
              </a:rPr>
              <a:t>년</a:t>
            </a:r>
            <a:r>
              <a:rPr lang="ko-KR" altLang="en-US" sz="2000" spc="-150" smtClean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smtClean="0">
                <a:latin typeface="가는안상수체" pitchFamily="2" charset="-127"/>
                <a:ea typeface="가는안상수체" pitchFamily="2" charset="-127"/>
              </a:rPr>
              <a:t>03 </a:t>
            </a:r>
            <a:r>
              <a:rPr lang="ko-KR" altLang="en-US" sz="1200" spc="-15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월</a:t>
            </a:r>
            <a:r>
              <a:rPr lang="ko-KR" altLang="en-US" sz="2000" spc="-150" smtClean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smtClean="0">
                <a:latin typeface="가는안상수체" pitchFamily="2" charset="-127"/>
                <a:ea typeface="가는안상수체" pitchFamily="2" charset="-127"/>
              </a:rPr>
              <a:t> 20 </a:t>
            </a:r>
            <a:r>
              <a:rPr lang="ko-KR" altLang="en-US" sz="1200" spc="-15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일</a:t>
            </a:r>
            <a:r>
              <a:rPr lang="en-US" altLang="ko-KR" sz="2000" spc="-150" smtClean="0">
                <a:latin typeface="가는안상수체" pitchFamily="2" charset="-127"/>
                <a:ea typeface="가는안상수체" pitchFamily="2" charset="-127"/>
              </a:rPr>
              <a:t>  </a:t>
            </a:r>
            <a:r>
              <a:rPr lang="ko-KR" altLang="en-US" sz="2000" spc="-150" smtClean="0">
                <a:latin typeface="가는안상수체" pitchFamily="2" charset="-127"/>
                <a:ea typeface="가는안상수체" pitchFamily="2" charset="-127"/>
              </a:rPr>
              <a:t>금 </a:t>
            </a:r>
            <a:r>
              <a:rPr lang="ko-KR" altLang="en-US" sz="1200" spc="-15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요일</a:t>
            </a:r>
            <a:r>
              <a:rPr lang="ko-KR" altLang="en-US" sz="2000" spc="-150" smtClean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smtClean="0">
                <a:latin typeface="가는안상수체" pitchFamily="2" charset="-127"/>
                <a:ea typeface="가는안상수체" pitchFamily="2" charset="-127"/>
              </a:rPr>
              <a:t> 15 </a:t>
            </a:r>
            <a:r>
              <a:rPr lang="ko-KR" altLang="en-US" sz="1200" spc="-15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시</a:t>
            </a:r>
            <a:r>
              <a:rPr lang="en-US" altLang="ko-KR" sz="1200" spc="-150" smtClean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smtClean="0">
                <a:latin typeface="가는안상수체" pitchFamily="2" charset="-127"/>
                <a:ea typeface="가는안상수체" pitchFamily="2" charset="-127"/>
              </a:rPr>
              <a:t>30 </a:t>
            </a:r>
            <a:r>
              <a:rPr lang="ko-KR" altLang="en-US" sz="1200" spc="-15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분</a:t>
            </a:r>
            <a:endParaRPr lang="ko-KR" altLang="en-US" sz="1200" spc="-150">
              <a:latin typeface="가는안상수체" pitchFamily="2" charset="-127"/>
              <a:ea typeface="가는안상수체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6918" y="3001838"/>
            <a:ext cx="519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C000"/>
                </a:solidFill>
              </a:rPr>
              <a:t>자바기반 </a:t>
            </a:r>
            <a:r>
              <a:rPr lang="ko-KR" altLang="en-US" b="1" err="1">
                <a:solidFill>
                  <a:srgbClr val="FFC000"/>
                </a:solidFill>
              </a:rPr>
              <a:t>하이브리드</a:t>
            </a:r>
            <a:r>
              <a:rPr lang="ko-KR" altLang="en-US" b="1">
                <a:solidFill>
                  <a:srgbClr val="FFC000"/>
                </a:solidFill>
              </a:rPr>
              <a:t> </a:t>
            </a:r>
            <a:r>
              <a:rPr lang="ko-KR" altLang="en-US" b="1" err="1" smtClean="0">
                <a:solidFill>
                  <a:srgbClr val="FFC000"/>
                </a:solidFill>
              </a:rPr>
              <a:t>앱개발</a:t>
            </a:r>
            <a:r>
              <a:rPr lang="ko-KR" altLang="en-US" b="1" smtClean="0">
                <a:solidFill>
                  <a:srgbClr val="FFC000"/>
                </a:solidFill>
              </a:rPr>
              <a:t> </a:t>
            </a:r>
            <a:r>
              <a:rPr lang="en-US" altLang="ko-KR" b="1" smtClean="0">
                <a:solidFill>
                  <a:srgbClr val="FFC000"/>
                </a:solidFill>
              </a:rPr>
              <a:t>- </a:t>
            </a:r>
            <a:r>
              <a:rPr lang="ko-KR" altLang="en-US" b="1" err="1" smtClean="0">
                <a:solidFill>
                  <a:srgbClr val="FFC000"/>
                </a:solidFill>
              </a:rPr>
              <a:t>김영</a:t>
            </a:r>
            <a:r>
              <a:rPr lang="ko-KR" altLang="en-US" b="1" err="1">
                <a:solidFill>
                  <a:srgbClr val="FFC000"/>
                </a:solidFill>
              </a:rPr>
              <a:t>롱</a:t>
            </a:r>
            <a:endParaRPr lang="ko-KR" altLang="en-US" b="1">
              <a:solidFill>
                <a:srgbClr val="FFC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b="-10567"/>
          <a:stretch/>
        </p:blipFill>
        <p:spPr bwMode="auto">
          <a:xfrm>
            <a:off x="6390231" y="2807458"/>
            <a:ext cx="2952328" cy="22710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6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6491" y="1714569"/>
            <a:ext cx="605757" cy="614451"/>
            <a:chOff x="861370" y="2362099"/>
            <a:chExt cx="605757" cy="819269"/>
          </a:xfrm>
        </p:grpSpPr>
        <p:grpSp>
          <p:nvGrpSpPr>
            <p:cNvPr id="7" name="그룹 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9" name="타원 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861370" y="2853073"/>
              <a:ext cx="605757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이용</a:t>
              </a:r>
              <a:r>
                <a:rPr lang="ko-KR" altLang="en-US" sz="1000"/>
                <a:t>자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66030" y="1012491"/>
            <a:ext cx="748923" cy="588777"/>
            <a:chOff x="692060" y="2362099"/>
            <a:chExt cx="748923" cy="785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" name="타원 1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692060" y="2818841"/>
              <a:ext cx="74892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    비회원</a:t>
              </a:r>
              <a:endParaRPr lang="ko-KR" altLang="en-US" sz="1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85269" y="2826007"/>
            <a:ext cx="530915" cy="588777"/>
            <a:chOff x="810398" y="2362099"/>
            <a:chExt cx="530915" cy="785037"/>
          </a:xfrm>
        </p:grpSpPr>
        <p:grpSp>
          <p:nvGrpSpPr>
            <p:cNvPr id="23" name="그룹 2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2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810398" y="2818841"/>
              <a:ext cx="53091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  회원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28787" y="2166048"/>
            <a:ext cx="569388" cy="588778"/>
            <a:chOff x="871074" y="2362099"/>
            <a:chExt cx="569388" cy="785038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stCxn id="3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71074" y="2818842"/>
              <a:ext cx="56938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smtClean="0"/>
                <a:t>관리자</a:t>
              </a:r>
              <a:endParaRPr lang="ko-KR" altLang="en-US" sz="1000"/>
            </a:p>
          </p:txBody>
        </p:sp>
      </p:grpSp>
      <p:sp>
        <p:nvSpPr>
          <p:cNvPr id="38" name="아래쪽 화살표 37"/>
          <p:cNvSpPr/>
          <p:nvPr/>
        </p:nvSpPr>
        <p:spPr>
          <a:xfrm rot="2700159" flipH="1">
            <a:off x="606943" y="1132432"/>
            <a:ext cx="143830" cy="62567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0" name="타원 39"/>
          <p:cNvSpPr/>
          <p:nvPr/>
        </p:nvSpPr>
        <p:spPr>
          <a:xfrm>
            <a:off x="3579897" y="1201219"/>
            <a:ext cx="828093" cy="178740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회원가입</a:t>
            </a:r>
          </a:p>
        </p:txBody>
      </p:sp>
      <p:sp>
        <p:nvSpPr>
          <p:cNvPr id="41" name="타원 40"/>
          <p:cNvSpPr/>
          <p:nvPr/>
        </p:nvSpPr>
        <p:spPr>
          <a:xfrm>
            <a:off x="3607602" y="1511898"/>
            <a:ext cx="756084" cy="17873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로그인</a:t>
            </a:r>
          </a:p>
        </p:txBody>
      </p:sp>
      <p:sp>
        <p:nvSpPr>
          <p:cNvPr id="43" name="타원 42"/>
          <p:cNvSpPr/>
          <p:nvPr/>
        </p:nvSpPr>
        <p:spPr>
          <a:xfrm>
            <a:off x="1967200" y="4460392"/>
            <a:ext cx="756084" cy="268680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회원탈퇴</a:t>
            </a:r>
          </a:p>
        </p:txBody>
      </p:sp>
      <p:sp>
        <p:nvSpPr>
          <p:cNvPr id="45" name="타원 44"/>
          <p:cNvSpPr/>
          <p:nvPr/>
        </p:nvSpPr>
        <p:spPr>
          <a:xfrm>
            <a:off x="3059832" y="2566125"/>
            <a:ext cx="994385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작성</a:t>
            </a:r>
            <a:endParaRPr lang="ko-KR" altLang="en-US" sz="1000" b="1"/>
          </a:p>
        </p:txBody>
      </p:sp>
      <p:sp>
        <p:nvSpPr>
          <p:cNvPr id="57" name="타원 56"/>
          <p:cNvSpPr/>
          <p:nvPr/>
        </p:nvSpPr>
        <p:spPr>
          <a:xfrm>
            <a:off x="2242400" y="3813117"/>
            <a:ext cx="854408" cy="187074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주문 목록</a:t>
            </a:r>
            <a:endParaRPr lang="ko-KR" altLang="en-US" sz="1000" b="1"/>
          </a:p>
        </p:txBody>
      </p:sp>
      <p:sp>
        <p:nvSpPr>
          <p:cNvPr id="58" name="타원 57"/>
          <p:cNvSpPr/>
          <p:nvPr/>
        </p:nvSpPr>
        <p:spPr>
          <a:xfrm>
            <a:off x="1924701" y="4124153"/>
            <a:ext cx="1044503" cy="219792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포인트 정보</a:t>
            </a:r>
            <a:endParaRPr lang="ko-KR" altLang="en-US" sz="1000" b="1"/>
          </a:p>
        </p:txBody>
      </p:sp>
      <p:sp>
        <p:nvSpPr>
          <p:cNvPr id="63" name="아래쪽 화살표 62"/>
          <p:cNvSpPr/>
          <p:nvPr/>
        </p:nvSpPr>
        <p:spPr>
          <a:xfrm rot="8088326" flipH="1">
            <a:off x="582359" y="2377232"/>
            <a:ext cx="158470" cy="457962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7" name="타원 46"/>
          <p:cNvSpPr/>
          <p:nvPr/>
        </p:nvSpPr>
        <p:spPr>
          <a:xfrm>
            <a:off x="2051720" y="1559559"/>
            <a:ext cx="756084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</a:t>
            </a:r>
            <a:r>
              <a:rPr lang="ko-KR" altLang="en-US" sz="1000" b="1"/>
              <a:t>품</a:t>
            </a:r>
            <a:r>
              <a:rPr lang="ko-KR" altLang="en-US" sz="1000" b="1" smtClean="0"/>
              <a:t>검색</a:t>
            </a:r>
            <a:endParaRPr lang="ko-KR" altLang="en-US" sz="1000" b="1"/>
          </a:p>
        </p:txBody>
      </p:sp>
      <p:sp>
        <p:nvSpPr>
          <p:cNvPr id="49" name="타원 48"/>
          <p:cNvSpPr/>
          <p:nvPr/>
        </p:nvSpPr>
        <p:spPr>
          <a:xfrm>
            <a:off x="1967129" y="2544441"/>
            <a:ext cx="756084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상품구매</a:t>
            </a:r>
            <a:endParaRPr lang="ko-KR" altLang="en-US" sz="1000" b="1"/>
          </a:p>
        </p:txBody>
      </p:sp>
      <p:sp>
        <p:nvSpPr>
          <p:cNvPr id="52" name="타원 51"/>
          <p:cNvSpPr/>
          <p:nvPr/>
        </p:nvSpPr>
        <p:spPr>
          <a:xfrm>
            <a:off x="3488452" y="3536914"/>
            <a:ext cx="756084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장바구니</a:t>
            </a:r>
            <a:endParaRPr lang="ko-KR" altLang="en-US" sz="1000" b="1"/>
          </a:p>
        </p:txBody>
      </p:sp>
      <p:sp>
        <p:nvSpPr>
          <p:cNvPr id="65" name="타원 64"/>
          <p:cNvSpPr/>
          <p:nvPr/>
        </p:nvSpPr>
        <p:spPr>
          <a:xfrm>
            <a:off x="4824164" y="3342706"/>
            <a:ext cx="908491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C.S</a:t>
            </a:r>
            <a:r>
              <a:rPr lang="ko-KR" altLang="en-US" sz="1000" b="1" smtClean="0"/>
              <a:t>게시판</a:t>
            </a:r>
            <a:endParaRPr lang="ko-KR" altLang="en-US" sz="1000" b="1"/>
          </a:p>
        </p:txBody>
      </p:sp>
      <p:sp>
        <p:nvSpPr>
          <p:cNvPr id="66" name="직사각형 65"/>
          <p:cNvSpPr/>
          <p:nvPr/>
        </p:nvSpPr>
        <p:spPr>
          <a:xfrm>
            <a:off x="1566042" y="449837"/>
            <a:ext cx="5910079" cy="4498176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3275856" y="11513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756B5F"/>
                </a:solidFill>
              </a:rPr>
              <a:t>(</a:t>
            </a:r>
            <a:r>
              <a:rPr lang="en-US" altLang="ko-KR" sz="1200" b="1" err="1">
                <a:solidFill>
                  <a:srgbClr val="756B5F"/>
                </a:solidFill>
              </a:rPr>
              <a:t>usecase</a:t>
            </a:r>
            <a:r>
              <a:rPr lang="en-US" altLang="ko-KR" sz="1200" b="1">
                <a:solidFill>
                  <a:srgbClr val="756B5F"/>
                </a:solidFill>
              </a:rPr>
              <a:t> diagram)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6.  </a:t>
            </a:r>
            <a:r>
              <a:rPr lang="ko-KR" altLang="en-US" b="1" err="1">
                <a:solidFill>
                  <a:srgbClr val="756B5F"/>
                </a:solidFill>
              </a:rPr>
              <a:t>유스케이스</a:t>
            </a:r>
            <a:r>
              <a:rPr lang="ko-KR" altLang="en-US" b="1">
                <a:solidFill>
                  <a:srgbClr val="756B5F"/>
                </a:solidFill>
              </a:rPr>
              <a:t> 다이어그램</a:t>
            </a:r>
          </a:p>
        </p:txBody>
      </p:sp>
      <p:sp>
        <p:nvSpPr>
          <p:cNvPr id="147" name="타원 146"/>
          <p:cNvSpPr/>
          <p:nvPr/>
        </p:nvSpPr>
        <p:spPr>
          <a:xfrm>
            <a:off x="5184827" y="3911693"/>
            <a:ext cx="972108" cy="17873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쿠폰 발행</a:t>
            </a:r>
            <a:endParaRPr lang="ko-KR" altLang="en-US" sz="1000" b="1"/>
          </a:p>
        </p:txBody>
      </p:sp>
      <p:sp>
        <p:nvSpPr>
          <p:cNvPr id="150" name="타원 149"/>
          <p:cNvSpPr/>
          <p:nvPr/>
        </p:nvSpPr>
        <p:spPr>
          <a:xfrm>
            <a:off x="6409340" y="4272239"/>
            <a:ext cx="972108" cy="434998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일별</a:t>
            </a:r>
            <a:r>
              <a:rPr lang="en-US" altLang="ko-KR" sz="1000" b="1" smtClean="0"/>
              <a:t>, </a:t>
            </a:r>
            <a:r>
              <a:rPr lang="ko-KR" altLang="en-US" sz="1000" b="1" smtClean="0"/>
              <a:t>월별매출보기</a:t>
            </a:r>
            <a:endParaRPr lang="ko-KR" altLang="en-US" sz="1000" b="1"/>
          </a:p>
        </p:txBody>
      </p:sp>
      <p:sp>
        <p:nvSpPr>
          <p:cNvPr id="151" name="타원 150"/>
          <p:cNvSpPr/>
          <p:nvPr/>
        </p:nvSpPr>
        <p:spPr>
          <a:xfrm>
            <a:off x="6372200" y="697485"/>
            <a:ext cx="756084" cy="246628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상품등록</a:t>
            </a:r>
            <a:endParaRPr lang="ko-KR" altLang="en-US" sz="1000" b="1"/>
          </a:p>
        </p:txBody>
      </p:sp>
      <p:sp>
        <p:nvSpPr>
          <p:cNvPr id="152" name="타원 151"/>
          <p:cNvSpPr/>
          <p:nvPr/>
        </p:nvSpPr>
        <p:spPr>
          <a:xfrm>
            <a:off x="4244536" y="693540"/>
            <a:ext cx="756084" cy="263613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매출조회</a:t>
            </a:r>
            <a:endParaRPr lang="ko-KR" altLang="en-US" sz="1000" b="1"/>
          </a:p>
        </p:txBody>
      </p:sp>
      <p:sp>
        <p:nvSpPr>
          <p:cNvPr id="153" name="타원 152"/>
          <p:cNvSpPr/>
          <p:nvPr/>
        </p:nvSpPr>
        <p:spPr>
          <a:xfrm>
            <a:off x="5407751" y="1992542"/>
            <a:ext cx="756084" cy="241006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상품수정</a:t>
            </a:r>
            <a:endParaRPr lang="ko-KR" altLang="en-US" sz="1000" b="1"/>
          </a:p>
        </p:txBody>
      </p:sp>
      <p:sp>
        <p:nvSpPr>
          <p:cNvPr id="162" name="타원 161"/>
          <p:cNvSpPr/>
          <p:nvPr/>
        </p:nvSpPr>
        <p:spPr>
          <a:xfrm>
            <a:off x="2295199" y="3439696"/>
            <a:ext cx="756084" cy="2494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배송확</a:t>
            </a:r>
            <a:r>
              <a:rPr lang="ko-KR" altLang="en-US" sz="1000" b="1"/>
              <a:t>인</a:t>
            </a:r>
          </a:p>
        </p:txBody>
      </p:sp>
      <p:sp>
        <p:nvSpPr>
          <p:cNvPr id="208" name="타원 207"/>
          <p:cNvSpPr/>
          <p:nvPr/>
        </p:nvSpPr>
        <p:spPr>
          <a:xfrm>
            <a:off x="3488452" y="2067559"/>
            <a:ext cx="994385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보기</a:t>
            </a:r>
            <a:endParaRPr lang="ko-KR" altLang="en-US" sz="1000" b="1"/>
          </a:p>
        </p:txBody>
      </p:sp>
      <p:sp>
        <p:nvSpPr>
          <p:cNvPr id="214" name="타원 213"/>
          <p:cNvSpPr/>
          <p:nvPr/>
        </p:nvSpPr>
        <p:spPr>
          <a:xfrm>
            <a:off x="1924701" y="2045987"/>
            <a:ext cx="1219454" cy="283034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상품상세보기</a:t>
            </a:r>
            <a:endParaRPr lang="ko-KR" altLang="en-US" sz="1000" b="1"/>
          </a:p>
        </p:txBody>
      </p:sp>
      <p:cxnSp>
        <p:nvCxnSpPr>
          <p:cNvPr id="245" name="직선 연결선 244"/>
          <p:cNvCxnSpPr>
            <a:endCxn id="214" idx="2"/>
          </p:cNvCxnSpPr>
          <p:nvPr/>
        </p:nvCxnSpPr>
        <p:spPr>
          <a:xfrm>
            <a:off x="1316184" y="1189284"/>
            <a:ext cx="608517" cy="998220"/>
          </a:xfrm>
          <a:prstGeom prst="line">
            <a:avLst/>
          </a:prstGeom>
          <a:ln w="127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>
            <a:stCxn id="208" idx="2"/>
            <a:endCxn id="214" idx="6"/>
          </p:cNvCxnSpPr>
          <p:nvPr/>
        </p:nvCxnSpPr>
        <p:spPr>
          <a:xfrm flipH="1" flipV="1">
            <a:off x="3144155" y="2187504"/>
            <a:ext cx="344297" cy="8890"/>
          </a:xfrm>
          <a:prstGeom prst="straightConnector1">
            <a:avLst/>
          </a:prstGeom>
          <a:ln w="12700">
            <a:solidFill>
              <a:srgbClr val="756B5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3051283" y="2278912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4" name="직선 연결선 293"/>
          <p:cNvCxnSpPr>
            <a:endCxn id="49" idx="2"/>
          </p:cNvCxnSpPr>
          <p:nvPr/>
        </p:nvCxnSpPr>
        <p:spPr>
          <a:xfrm flipV="1">
            <a:off x="1414953" y="2673276"/>
            <a:ext cx="552176" cy="323100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/>
          <p:cNvCxnSpPr>
            <a:endCxn id="214" idx="2"/>
          </p:cNvCxnSpPr>
          <p:nvPr/>
        </p:nvCxnSpPr>
        <p:spPr>
          <a:xfrm flipV="1">
            <a:off x="1414953" y="2187504"/>
            <a:ext cx="509748" cy="811745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endCxn id="47" idx="2"/>
          </p:cNvCxnSpPr>
          <p:nvPr/>
        </p:nvCxnSpPr>
        <p:spPr>
          <a:xfrm flipV="1">
            <a:off x="1414953" y="1688394"/>
            <a:ext cx="636767" cy="1310855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47" idx="2"/>
          </p:cNvCxnSpPr>
          <p:nvPr/>
        </p:nvCxnSpPr>
        <p:spPr>
          <a:xfrm>
            <a:off x="1338669" y="1212378"/>
            <a:ext cx="713051" cy="476016"/>
          </a:xfrm>
          <a:prstGeom prst="line">
            <a:avLst/>
          </a:prstGeom>
          <a:ln w="127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2579737" y="2488154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6" name="직선 화살표 연결선 325"/>
          <p:cNvCxnSpPr>
            <a:stCxn id="45" idx="2"/>
            <a:endCxn id="49" idx="6"/>
          </p:cNvCxnSpPr>
          <p:nvPr/>
        </p:nvCxnSpPr>
        <p:spPr>
          <a:xfrm flipH="1" flipV="1">
            <a:off x="2723213" y="2673276"/>
            <a:ext cx="336619" cy="21684"/>
          </a:xfrm>
          <a:prstGeom prst="straightConnector1">
            <a:avLst/>
          </a:prstGeom>
          <a:ln w="12700">
            <a:solidFill>
              <a:srgbClr val="756B5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>
            <a:endCxn id="45" idx="3"/>
          </p:cNvCxnSpPr>
          <p:nvPr/>
        </p:nvCxnSpPr>
        <p:spPr>
          <a:xfrm flipV="1">
            <a:off x="1414953" y="2786059"/>
            <a:ext cx="1790503" cy="213190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/>
          <p:cNvSpPr/>
          <p:nvPr/>
        </p:nvSpPr>
        <p:spPr>
          <a:xfrm>
            <a:off x="4759594" y="2786059"/>
            <a:ext cx="1037629" cy="301632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정보 수정</a:t>
            </a:r>
            <a:endParaRPr lang="ko-KR" altLang="en-US" sz="1000" b="1"/>
          </a:p>
        </p:txBody>
      </p:sp>
      <p:sp>
        <p:nvSpPr>
          <p:cNvPr id="137" name="타원 136"/>
          <p:cNvSpPr/>
          <p:nvPr/>
        </p:nvSpPr>
        <p:spPr>
          <a:xfrm>
            <a:off x="5347460" y="676747"/>
            <a:ext cx="756084" cy="267856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재고추가</a:t>
            </a:r>
            <a:endParaRPr lang="ko-KR" altLang="en-US" sz="1000" b="1"/>
          </a:p>
        </p:txBody>
      </p:sp>
      <p:sp>
        <p:nvSpPr>
          <p:cNvPr id="138" name="타원 137"/>
          <p:cNvSpPr/>
          <p:nvPr/>
        </p:nvSpPr>
        <p:spPr>
          <a:xfrm>
            <a:off x="6341751" y="3701313"/>
            <a:ext cx="1106982" cy="255358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고객정보조회</a:t>
            </a:r>
            <a:endParaRPr lang="ko-KR" altLang="en-US" sz="1000" b="1"/>
          </a:p>
        </p:txBody>
      </p:sp>
      <p:sp>
        <p:nvSpPr>
          <p:cNvPr id="146" name="타원 145"/>
          <p:cNvSpPr/>
          <p:nvPr/>
        </p:nvSpPr>
        <p:spPr>
          <a:xfrm>
            <a:off x="4631336" y="2343822"/>
            <a:ext cx="1106982" cy="233702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답글</a:t>
            </a:r>
            <a:endParaRPr lang="ko-KR" altLang="en-US" sz="1000" b="1"/>
          </a:p>
        </p:txBody>
      </p:sp>
      <p:cxnSp>
        <p:nvCxnSpPr>
          <p:cNvPr id="232" name="직선 연결선 231"/>
          <p:cNvCxnSpPr>
            <a:endCxn id="151" idx="5"/>
          </p:cNvCxnSpPr>
          <p:nvPr/>
        </p:nvCxnSpPr>
        <p:spPr>
          <a:xfrm flipH="1" flipV="1">
            <a:off x="7017558" y="907995"/>
            <a:ext cx="911229" cy="143582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>
            <a:endCxn id="137" idx="5"/>
          </p:cNvCxnSpPr>
          <p:nvPr/>
        </p:nvCxnSpPr>
        <p:spPr>
          <a:xfrm flipH="1" flipV="1">
            <a:off x="5992818" y="905376"/>
            <a:ext cx="1935969" cy="14384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52" idx="5"/>
          </p:cNvCxnSpPr>
          <p:nvPr/>
        </p:nvCxnSpPr>
        <p:spPr>
          <a:xfrm flipH="1" flipV="1">
            <a:off x="4889894" y="918548"/>
            <a:ext cx="3038893" cy="144738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endCxn id="146" idx="6"/>
          </p:cNvCxnSpPr>
          <p:nvPr/>
        </p:nvCxnSpPr>
        <p:spPr>
          <a:xfrm flipH="1">
            <a:off x="5738318" y="2325228"/>
            <a:ext cx="2190469" cy="1354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>
            <a:endCxn id="136" idx="6"/>
          </p:cNvCxnSpPr>
          <p:nvPr/>
        </p:nvCxnSpPr>
        <p:spPr>
          <a:xfrm flipH="1">
            <a:off x="5797223" y="2365935"/>
            <a:ext cx="2131564" cy="57094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endCxn id="65" idx="6"/>
          </p:cNvCxnSpPr>
          <p:nvPr/>
        </p:nvCxnSpPr>
        <p:spPr>
          <a:xfrm flipH="1">
            <a:off x="5732655" y="2365935"/>
            <a:ext cx="2196132" cy="11056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150" idx="7"/>
          </p:cNvCxnSpPr>
          <p:nvPr/>
        </p:nvCxnSpPr>
        <p:spPr>
          <a:xfrm flipH="1">
            <a:off x="7239086" y="2379769"/>
            <a:ext cx="689701" cy="195617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147" idx="6"/>
          </p:cNvCxnSpPr>
          <p:nvPr/>
        </p:nvCxnSpPr>
        <p:spPr>
          <a:xfrm flipH="1">
            <a:off x="6156935" y="2388632"/>
            <a:ext cx="1771852" cy="161243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138" idx="0"/>
          </p:cNvCxnSpPr>
          <p:nvPr/>
        </p:nvCxnSpPr>
        <p:spPr>
          <a:xfrm flipH="1">
            <a:off x="6895242" y="2379769"/>
            <a:ext cx="1033545" cy="13215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40" idx="6"/>
          </p:cNvCxnSpPr>
          <p:nvPr/>
        </p:nvCxnSpPr>
        <p:spPr>
          <a:xfrm flipH="1" flipV="1">
            <a:off x="4407990" y="1290589"/>
            <a:ext cx="3520797" cy="103463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41" idx="6"/>
          </p:cNvCxnSpPr>
          <p:nvPr/>
        </p:nvCxnSpPr>
        <p:spPr>
          <a:xfrm flipH="1" flipV="1">
            <a:off x="4363686" y="1601268"/>
            <a:ext cx="3565101" cy="727753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153" idx="6"/>
          </p:cNvCxnSpPr>
          <p:nvPr/>
        </p:nvCxnSpPr>
        <p:spPr>
          <a:xfrm flipH="1" flipV="1">
            <a:off x="6163835" y="2113045"/>
            <a:ext cx="1764952" cy="212183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endCxn id="162" idx="2"/>
          </p:cNvCxnSpPr>
          <p:nvPr/>
        </p:nvCxnSpPr>
        <p:spPr>
          <a:xfrm>
            <a:off x="1414953" y="2999249"/>
            <a:ext cx="880246" cy="565177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>
            <a:endCxn id="57" idx="2"/>
          </p:cNvCxnSpPr>
          <p:nvPr/>
        </p:nvCxnSpPr>
        <p:spPr>
          <a:xfrm>
            <a:off x="1414953" y="2996376"/>
            <a:ext cx="827447" cy="910278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endCxn id="58" idx="2"/>
          </p:cNvCxnSpPr>
          <p:nvPr/>
        </p:nvCxnSpPr>
        <p:spPr>
          <a:xfrm>
            <a:off x="1414953" y="2999249"/>
            <a:ext cx="509748" cy="1234800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endCxn id="43" idx="2"/>
          </p:cNvCxnSpPr>
          <p:nvPr/>
        </p:nvCxnSpPr>
        <p:spPr>
          <a:xfrm>
            <a:off x="1414953" y="3025894"/>
            <a:ext cx="552247" cy="1568838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>
            <a:endCxn id="52" idx="1"/>
          </p:cNvCxnSpPr>
          <p:nvPr/>
        </p:nvCxnSpPr>
        <p:spPr>
          <a:xfrm>
            <a:off x="1414953" y="2996376"/>
            <a:ext cx="2184225" cy="578273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>
            <a:endCxn id="65" idx="2"/>
          </p:cNvCxnSpPr>
          <p:nvPr/>
        </p:nvCxnSpPr>
        <p:spPr>
          <a:xfrm>
            <a:off x="1414953" y="2961007"/>
            <a:ext cx="3409211" cy="510534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>
            <a:endCxn id="136" idx="2"/>
          </p:cNvCxnSpPr>
          <p:nvPr/>
        </p:nvCxnSpPr>
        <p:spPr>
          <a:xfrm flipV="1">
            <a:off x="1414953" y="2936875"/>
            <a:ext cx="3344641" cy="62374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 flipH="1" flipV="1">
            <a:off x="3978826" y="3828992"/>
            <a:ext cx="168308" cy="261440"/>
          </a:xfrm>
          <a:prstGeom prst="straightConnector1">
            <a:avLst/>
          </a:prstGeom>
          <a:ln w="12700">
            <a:solidFill>
              <a:srgbClr val="756B5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3707904" y="4155926"/>
            <a:ext cx="1292716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 일괄 구매</a:t>
            </a:r>
            <a:endParaRPr lang="ko-KR" altLang="en-US" sz="1000" b="1"/>
          </a:p>
        </p:txBody>
      </p:sp>
      <p:sp>
        <p:nvSpPr>
          <p:cNvPr id="197" name="TextBox 196"/>
          <p:cNvSpPr txBox="1"/>
          <p:nvPr/>
        </p:nvSpPr>
        <p:spPr>
          <a:xfrm>
            <a:off x="3465215" y="396080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4368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/>
              <a:t>마이페이지</a:t>
            </a:r>
            <a:endParaRPr lang="ko-KR" altLang="en-US" sz="1000" b="1" smtClean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244408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948264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/>
              <a:t>C.S</a:t>
            </a:r>
            <a:r>
              <a:rPr lang="ko-KR" altLang="en-US" sz="1000" b="1" smtClean="0"/>
              <a:t>게시판</a:t>
            </a:r>
            <a:endParaRPr lang="en-US" altLang="ko-KR" sz="1000" b="1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878605" y="1521712"/>
            <a:ext cx="6796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4836189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7.  </a:t>
            </a:r>
            <a:r>
              <a:rPr lang="ko-KR" altLang="en-US" b="1" smtClean="0">
                <a:solidFill>
                  <a:srgbClr val="756B5F"/>
                </a:solidFill>
              </a:rPr>
              <a:t>순차 다이어그램</a:t>
            </a:r>
            <a:endParaRPr lang="ko-KR" altLang="en-US" b="1">
              <a:solidFill>
                <a:srgbClr val="756B5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536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smtClean="0"/>
              <a:t>방문이용자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회원 가입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67744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로그인</a:t>
            </a:r>
            <a:r>
              <a:rPr lang="en-US" altLang="ko-KR" sz="1000" b="1" smtClean="0"/>
              <a:t>/</a:t>
            </a:r>
            <a:r>
              <a:rPr lang="ko-KR" altLang="en-US" sz="1000" b="1" smtClean="0"/>
              <a:t>아웃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03848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상품검색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76056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 구매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12160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게시판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39952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장바구니</a:t>
            </a:r>
          </a:p>
        </p:txBody>
      </p:sp>
      <p:cxnSp>
        <p:nvCxnSpPr>
          <p:cNvPr id="16" name="직선 연결선 15"/>
          <p:cNvCxnSpPr>
            <a:stCxn id="6" idx="2"/>
          </p:cNvCxnSpPr>
          <p:nvPr/>
        </p:nvCxnSpPr>
        <p:spPr>
          <a:xfrm>
            <a:off x="1691680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27784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63888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5576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499992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08304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36096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72200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00927" y="138361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08362" y="1437624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547664" y="138361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683568" y="117340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1. </a:t>
            </a:r>
            <a:r>
              <a:rPr lang="ko-KR" altLang="en-US" sz="1000" smtClean="0"/>
              <a:t>회원정보입력</a:t>
            </a:r>
            <a:endParaRPr lang="ko-KR" altLang="en-US" sz="100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888962" y="1809509"/>
            <a:ext cx="159480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3568" y="149163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2. </a:t>
            </a:r>
            <a:r>
              <a:rPr lang="ko-KR" altLang="en-US" sz="1000" smtClean="0"/>
              <a:t>회원정보확인</a:t>
            </a:r>
            <a:endParaRPr lang="ko-KR" altLang="en-US" sz="1000"/>
          </a:p>
        </p:txBody>
      </p:sp>
      <p:sp>
        <p:nvSpPr>
          <p:cNvPr id="41" name="직사각형 40"/>
          <p:cNvSpPr/>
          <p:nvPr/>
        </p:nvSpPr>
        <p:spPr>
          <a:xfrm>
            <a:off x="611560" y="1761660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869534" y="1885621"/>
            <a:ext cx="161423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483768" y="1761660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45" name="TextBox 44"/>
          <p:cNvSpPr txBox="1"/>
          <p:nvPr/>
        </p:nvSpPr>
        <p:spPr>
          <a:xfrm>
            <a:off x="1403651" y="1637173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3. </a:t>
            </a:r>
            <a:r>
              <a:rPr lang="ko-KR" altLang="en-US" sz="1000" smtClean="0"/>
              <a:t>로그인</a:t>
            </a:r>
            <a:endParaRPr lang="ko-KR" altLang="en-US" sz="1000"/>
          </a:p>
        </p:txBody>
      </p:sp>
      <p:sp>
        <p:nvSpPr>
          <p:cNvPr id="48" name="TextBox 47"/>
          <p:cNvSpPr txBox="1"/>
          <p:nvPr/>
        </p:nvSpPr>
        <p:spPr>
          <a:xfrm>
            <a:off x="1043608" y="1869673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4</a:t>
            </a:r>
            <a:r>
              <a:rPr lang="en-US" altLang="ko-KR" sz="1000" smtClean="0"/>
              <a:t>. </a:t>
            </a:r>
            <a:r>
              <a:rPr lang="ko-KR" altLang="en-US" sz="1000" smtClean="0"/>
              <a:t>회원정보확인승인</a:t>
            </a:r>
            <a:endParaRPr lang="ko-KR" altLang="en-US" sz="100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899872" y="2225607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11560" y="217775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880448" y="2301720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419872" y="217775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1835699" y="2037497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5. </a:t>
            </a:r>
            <a:r>
              <a:rPr lang="ko-KR" altLang="en-US" sz="1000" smtClean="0"/>
              <a:t>상품검색</a:t>
            </a: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1239082" y="2279074"/>
            <a:ext cx="1986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6. </a:t>
            </a:r>
            <a:r>
              <a:rPr lang="ko-KR" altLang="en-US" sz="1000" smtClean="0"/>
              <a:t>상품 상세정보확인</a:t>
            </a:r>
            <a:r>
              <a:rPr lang="en-US" altLang="ko-KR" sz="1000" smtClean="0"/>
              <a:t>, </a:t>
            </a:r>
            <a:r>
              <a:rPr lang="ko-KR" altLang="en-US" sz="1000" smtClean="0"/>
              <a:t>리뷰확인</a:t>
            </a:r>
            <a:endParaRPr lang="ko-KR" altLang="en-US" sz="100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3696100" y="2496314"/>
            <a:ext cx="6729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419872" y="244428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0" name="직사각형 59"/>
          <p:cNvSpPr/>
          <p:nvPr/>
        </p:nvSpPr>
        <p:spPr>
          <a:xfrm>
            <a:off x="4355976" y="246373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4698891" y="2927275"/>
            <a:ext cx="5764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4357312" y="286940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4698891" y="3003388"/>
            <a:ext cx="5570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292080" y="287942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8" name="TextBox 67"/>
          <p:cNvSpPr txBox="1"/>
          <p:nvPr/>
        </p:nvSpPr>
        <p:spPr>
          <a:xfrm>
            <a:off x="4644008" y="2660183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8</a:t>
            </a:r>
            <a:r>
              <a:rPr lang="en-US" altLang="ko-KR" sz="1000" smtClean="0"/>
              <a:t>. </a:t>
            </a:r>
            <a:r>
              <a:rPr lang="ko-KR" altLang="en-US" sz="1000" smtClean="0"/>
              <a:t>상품 일괄 구매</a:t>
            </a:r>
            <a:endParaRPr lang="ko-KR" altLang="en-US" sz="1000"/>
          </a:p>
        </p:txBody>
      </p:sp>
      <p:sp>
        <p:nvSpPr>
          <p:cNvPr id="69" name="TextBox 68"/>
          <p:cNvSpPr txBox="1"/>
          <p:nvPr/>
        </p:nvSpPr>
        <p:spPr>
          <a:xfrm>
            <a:off x="4624230" y="3002047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9</a:t>
            </a:r>
            <a:r>
              <a:rPr lang="en-US" altLang="ko-KR" sz="1000" smtClean="0"/>
              <a:t>. </a:t>
            </a:r>
            <a:r>
              <a:rPr lang="ko-KR" altLang="en-US" sz="1000" smtClean="0"/>
              <a:t>상품 구매 확인</a:t>
            </a:r>
            <a:endParaRPr lang="ko-KR" altLang="en-US" sz="100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791213" y="3424191"/>
            <a:ext cx="54018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81502" y="342419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74" name="직선 화살표 연결선 73"/>
          <p:cNvCxnSpPr/>
          <p:nvPr/>
        </p:nvCxnSpPr>
        <p:spPr>
          <a:xfrm flipH="1">
            <a:off x="898348" y="3515474"/>
            <a:ext cx="540184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228184" y="3376342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2398466" y="318308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10. </a:t>
            </a:r>
            <a:r>
              <a:rPr lang="ko-KR" altLang="en-US" sz="1000" smtClean="0"/>
              <a:t>리뷰 작성</a:t>
            </a:r>
            <a:r>
              <a:rPr lang="en-US" altLang="ko-KR" sz="1000"/>
              <a:t> </a:t>
            </a:r>
            <a:r>
              <a:rPr lang="en-US" altLang="ko-KR" sz="1000" smtClean="0"/>
              <a:t>/ </a:t>
            </a:r>
            <a:r>
              <a:rPr lang="ko-KR" altLang="en-US" sz="1000" smtClean="0"/>
              <a:t>리뷰 보기</a:t>
            </a:r>
            <a:r>
              <a:rPr lang="en-US" altLang="ko-KR" sz="1000"/>
              <a:t> </a:t>
            </a:r>
            <a:r>
              <a:rPr lang="en-US" altLang="ko-KR" sz="1000" smtClean="0"/>
              <a:t>/ </a:t>
            </a:r>
            <a:r>
              <a:rPr lang="ko-KR" altLang="en-US" sz="1000" smtClean="0"/>
              <a:t>좋아요 클릭</a:t>
            </a:r>
            <a:endParaRPr lang="ko-KR" altLang="en-US" sz="1000"/>
          </a:p>
        </p:txBody>
      </p:sp>
      <p:sp>
        <p:nvSpPr>
          <p:cNvPr id="77" name="TextBox 76"/>
          <p:cNvSpPr txBox="1"/>
          <p:nvPr/>
        </p:nvSpPr>
        <p:spPr>
          <a:xfrm>
            <a:off x="2392331" y="3500260"/>
            <a:ext cx="2870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11. </a:t>
            </a:r>
            <a:r>
              <a:rPr lang="ko-KR" altLang="en-US" sz="1000"/>
              <a:t>리뷰 작성</a:t>
            </a:r>
            <a:r>
              <a:rPr lang="en-US" altLang="ko-KR" sz="1000"/>
              <a:t> / </a:t>
            </a:r>
            <a:r>
              <a:rPr lang="ko-KR" altLang="en-US" sz="1000"/>
              <a:t>리뷰 보기</a:t>
            </a:r>
            <a:r>
              <a:rPr lang="en-US" altLang="ko-KR" sz="1000"/>
              <a:t> / </a:t>
            </a:r>
            <a:r>
              <a:rPr lang="ko-KR" altLang="en-US" sz="1000"/>
              <a:t>좋아요 </a:t>
            </a:r>
            <a:r>
              <a:rPr lang="ko-KR" altLang="en-US" sz="1000" smtClean="0"/>
              <a:t>확</a:t>
            </a:r>
            <a:r>
              <a:rPr lang="ko-KR" altLang="en-US" sz="1000"/>
              <a:t>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51809" y="2268910"/>
            <a:ext cx="1047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7</a:t>
            </a:r>
            <a:r>
              <a:rPr lang="en-US" altLang="ko-KR" sz="900" smtClean="0"/>
              <a:t>. </a:t>
            </a:r>
            <a:r>
              <a:rPr lang="ko-KR" altLang="en-US" sz="900" smtClean="0"/>
              <a:t>장바구니 추가</a:t>
            </a:r>
            <a:endParaRPr lang="ko-KR" altLang="en-US" sz="900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899872" y="3958868"/>
            <a:ext cx="63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11560" y="391101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880448" y="4034981"/>
            <a:ext cx="63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164288" y="391101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87" name="TextBox 86"/>
          <p:cNvSpPr txBox="1"/>
          <p:nvPr/>
        </p:nvSpPr>
        <p:spPr>
          <a:xfrm>
            <a:off x="2771800" y="3723878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12. </a:t>
            </a:r>
            <a:r>
              <a:rPr lang="ko-KR" altLang="en-US" sz="1000" smtClean="0"/>
              <a:t>작성 </a:t>
            </a:r>
            <a:r>
              <a:rPr lang="en-US" altLang="ko-KR" sz="1000"/>
              <a:t>/ </a:t>
            </a:r>
            <a:r>
              <a:rPr lang="ko-KR" altLang="en-US" sz="1000" err="1"/>
              <a:t>답글</a:t>
            </a:r>
            <a:r>
              <a:rPr lang="ko-KR" altLang="en-US" sz="1000"/>
              <a:t> </a:t>
            </a:r>
            <a:r>
              <a:rPr lang="ko-KR" altLang="en-US" sz="1000" smtClean="0"/>
              <a:t>달기 </a:t>
            </a:r>
            <a:r>
              <a:rPr lang="en-US" altLang="ko-KR" sz="1000" smtClean="0"/>
              <a:t>/ </a:t>
            </a:r>
            <a:r>
              <a:rPr lang="ko-KR" altLang="en-US" sz="1000" smtClean="0"/>
              <a:t>조회 </a:t>
            </a:r>
            <a:r>
              <a:rPr lang="en-US" altLang="ko-KR" sz="1000"/>
              <a:t>/ </a:t>
            </a:r>
            <a:r>
              <a:rPr lang="ko-KR" altLang="en-US" sz="1000"/>
              <a:t>삭제</a:t>
            </a:r>
          </a:p>
          <a:p>
            <a:endParaRPr lang="ko-KR" altLang="en-US" sz="1000"/>
          </a:p>
        </p:txBody>
      </p:sp>
      <p:sp>
        <p:nvSpPr>
          <p:cNvPr id="88" name="TextBox 87"/>
          <p:cNvSpPr txBox="1"/>
          <p:nvPr/>
        </p:nvSpPr>
        <p:spPr>
          <a:xfrm>
            <a:off x="2771800" y="4012334"/>
            <a:ext cx="2451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13. </a:t>
            </a:r>
            <a:r>
              <a:rPr lang="ko-KR" altLang="en-US" sz="1000"/>
              <a:t>작성 </a:t>
            </a:r>
            <a:r>
              <a:rPr lang="en-US" altLang="ko-KR" sz="1000"/>
              <a:t>/ </a:t>
            </a:r>
            <a:r>
              <a:rPr lang="ko-KR" altLang="en-US" sz="1000" err="1"/>
              <a:t>답글</a:t>
            </a:r>
            <a:r>
              <a:rPr lang="ko-KR" altLang="en-US" sz="1000"/>
              <a:t> 달기 </a:t>
            </a:r>
            <a:r>
              <a:rPr lang="en-US" altLang="ko-KR" sz="1000"/>
              <a:t>/ </a:t>
            </a:r>
            <a:r>
              <a:rPr lang="ko-KR" altLang="en-US" sz="1000"/>
              <a:t>조회 </a:t>
            </a:r>
            <a:r>
              <a:rPr lang="en-US" altLang="ko-KR" sz="1000"/>
              <a:t>/ </a:t>
            </a:r>
            <a:r>
              <a:rPr lang="ko-KR" altLang="en-US" sz="1000" smtClean="0"/>
              <a:t>삭제</a:t>
            </a:r>
            <a:r>
              <a:rPr lang="ko-KR" altLang="en-US" sz="1000"/>
              <a:t> </a:t>
            </a:r>
            <a:r>
              <a:rPr lang="ko-KR" altLang="en-US" sz="1000" smtClean="0"/>
              <a:t>확인</a:t>
            </a:r>
            <a:endParaRPr lang="ko-KR" altLang="en-US" sz="1000"/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899872" y="4401797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611560" y="435394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880448" y="4477910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8100392" y="435394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93" name="TextBox 92"/>
          <p:cNvSpPr txBox="1"/>
          <p:nvPr/>
        </p:nvSpPr>
        <p:spPr>
          <a:xfrm>
            <a:off x="2771803" y="4196099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14. </a:t>
            </a:r>
            <a:r>
              <a:rPr lang="ko-KR" altLang="en-US" sz="1000" smtClean="0"/>
              <a:t>주문목록</a:t>
            </a:r>
            <a:r>
              <a:rPr lang="en-US" altLang="ko-KR" sz="1000" smtClean="0"/>
              <a:t>, </a:t>
            </a:r>
            <a:r>
              <a:rPr lang="ko-KR" altLang="en-US" sz="1000" smtClean="0"/>
              <a:t>배송확인</a:t>
            </a:r>
            <a:r>
              <a:rPr lang="en-US" altLang="ko-KR" sz="1000" smtClean="0"/>
              <a:t>, </a:t>
            </a:r>
            <a:r>
              <a:rPr lang="ko-KR" altLang="en-US" sz="1000" smtClean="0"/>
              <a:t>쿠폰조회</a:t>
            </a:r>
            <a:r>
              <a:rPr lang="en-US" altLang="ko-KR" sz="1000" smtClean="0"/>
              <a:t>, </a:t>
            </a:r>
            <a:r>
              <a:rPr lang="ko-KR" altLang="en-US" sz="1000" smtClean="0"/>
              <a:t>포인트정보</a:t>
            </a:r>
            <a:r>
              <a:rPr lang="en-US" altLang="ko-KR" sz="1000" smtClean="0"/>
              <a:t>, </a:t>
            </a:r>
            <a:r>
              <a:rPr lang="ko-KR" altLang="en-US" sz="1000" smtClean="0"/>
              <a:t>정보수정</a:t>
            </a:r>
            <a:r>
              <a:rPr lang="en-US" altLang="ko-KR" sz="1000"/>
              <a:t>,  </a:t>
            </a:r>
            <a:r>
              <a:rPr lang="ko-KR" altLang="en-US" sz="1000"/>
              <a:t>회원탈퇴 </a:t>
            </a:r>
          </a:p>
          <a:p>
            <a:endParaRPr lang="ko-KR" altLang="en-US" sz="1000"/>
          </a:p>
        </p:txBody>
      </p:sp>
      <p:sp>
        <p:nvSpPr>
          <p:cNvPr id="94" name="TextBox 93"/>
          <p:cNvSpPr txBox="1"/>
          <p:nvPr/>
        </p:nvSpPr>
        <p:spPr>
          <a:xfrm>
            <a:off x="2785843" y="4447520"/>
            <a:ext cx="4306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15. </a:t>
            </a:r>
            <a:r>
              <a:rPr lang="ko-KR" altLang="en-US" sz="1000"/>
              <a:t>주문목록</a:t>
            </a:r>
            <a:r>
              <a:rPr lang="en-US" altLang="ko-KR" sz="1000"/>
              <a:t>, </a:t>
            </a:r>
            <a:r>
              <a:rPr lang="ko-KR" altLang="en-US" sz="1000"/>
              <a:t>배송확인</a:t>
            </a:r>
            <a:r>
              <a:rPr lang="en-US" altLang="ko-KR" sz="1000"/>
              <a:t>, </a:t>
            </a:r>
            <a:r>
              <a:rPr lang="ko-KR" altLang="en-US" sz="1000"/>
              <a:t>쿠폰조회</a:t>
            </a:r>
            <a:r>
              <a:rPr lang="en-US" altLang="ko-KR" sz="1000"/>
              <a:t>, </a:t>
            </a:r>
            <a:r>
              <a:rPr lang="ko-KR" altLang="en-US" sz="1000"/>
              <a:t>포인트정보</a:t>
            </a:r>
            <a:r>
              <a:rPr lang="en-US" altLang="ko-KR" sz="1000"/>
              <a:t>, </a:t>
            </a:r>
            <a:r>
              <a:rPr lang="ko-KR" altLang="en-US" sz="1000"/>
              <a:t>정보수정</a:t>
            </a:r>
            <a:r>
              <a:rPr lang="en-US" altLang="ko-KR" sz="1000"/>
              <a:t>,  </a:t>
            </a:r>
            <a:r>
              <a:rPr lang="ko-KR" altLang="en-US" sz="1000"/>
              <a:t>회원탈퇴 확인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99792" y="115131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(user mode sequence diagram)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cxnSp>
        <p:nvCxnSpPr>
          <p:cNvPr id="14" name="구부러진 연결선 13"/>
          <p:cNvCxnSpPr>
            <a:stCxn id="33" idx="0"/>
            <a:endCxn id="79" idx="3"/>
          </p:cNvCxnSpPr>
          <p:nvPr/>
        </p:nvCxnSpPr>
        <p:spPr>
          <a:xfrm rot="16200000" flipH="1">
            <a:off x="1750106" y="1325191"/>
            <a:ext cx="108013" cy="224866"/>
          </a:xfrm>
          <a:prstGeom prst="curvedConnector4">
            <a:avLst>
              <a:gd name="adj1" fmla="val -211878"/>
              <a:gd name="adj2" fmla="val 201661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73422" y="1131590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1.1 id</a:t>
            </a:r>
            <a:r>
              <a:rPr lang="ko-KR" altLang="en-US" sz="1000" smtClean="0"/>
              <a:t>중복체크</a:t>
            </a:r>
            <a:endParaRPr lang="ko-KR" altLang="en-US" sz="1000"/>
          </a:p>
        </p:txBody>
      </p:sp>
      <p:sp>
        <p:nvSpPr>
          <p:cNvPr id="79" name="직사각형 78"/>
          <p:cNvSpPr/>
          <p:nvPr/>
        </p:nvSpPr>
        <p:spPr>
          <a:xfrm>
            <a:off x="1772530" y="1383362"/>
            <a:ext cx="144016" cy="216537"/>
          </a:xfrm>
          <a:prstGeom prst="rect">
            <a:avLst/>
          </a:prstGeom>
          <a:solidFill>
            <a:schemeClr val="bg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</p:spTree>
    <p:extLst>
      <p:ext uri="{BB962C8B-B14F-4D97-AF65-F5344CB8AC3E}">
        <p14:creationId xmlns:p14="http://schemas.microsoft.com/office/powerpoint/2010/main" val="28065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4836189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99792" y="11513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(admin mode sequence diagram)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7.  </a:t>
            </a:r>
            <a:r>
              <a:rPr lang="ko-KR" altLang="en-US" b="1" smtClean="0">
                <a:solidFill>
                  <a:srgbClr val="756B5F"/>
                </a:solidFill>
              </a:rPr>
              <a:t>순차 다이어그램</a:t>
            </a:r>
            <a:endParaRPr lang="ko-KR" altLang="en-US" b="1">
              <a:solidFill>
                <a:srgbClr val="756B5F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99592" y="897923"/>
            <a:ext cx="7200800" cy="3618044"/>
            <a:chOff x="899592" y="1197231"/>
            <a:chExt cx="7200800" cy="4824058"/>
          </a:xfrm>
        </p:grpSpPr>
        <p:cxnSp>
          <p:nvCxnSpPr>
            <p:cNvPr id="37" name="직선 화살표 연결선 36"/>
            <p:cNvCxnSpPr/>
            <p:nvPr/>
          </p:nvCxnSpPr>
          <p:spPr>
            <a:xfrm flipH="1">
              <a:off x="1382661" y="2245453"/>
              <a:ext cx="7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89959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관리자</a:t>
              </a:r>
              <a:endParaRPr lang="en-US" altLang="ko-KR" sz="1000" b="1" smtClean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97971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담당 관리자</a:t>
              </a:r>
              <a:endParaRPr lang="en-US" altLang="ko-KR" sz="1000" b="1" smtClean="0"/>
            </a:p>
            <a:p>
              <a:pPr algn="ctr"/>
              <a:r>
                <a:rPr lang="ko-KR" altLang="en-US" sz="1000" b="1" smtClean="0"/>
                <a:t>등</a:t>
              </a:r>
              <a:r>
                <a:rPr lang="ko-KR" altLang="en-US" sz="1000" b="1"/>
                <a:t>록</a:t>
              </a:r>
              <a:endParaRPr lang="ko-KR" altLang="en-US" sz="1000" b="1" smtClean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5983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상품 관련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0019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이벤트관리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8031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매출 확인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2007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배송 담당</a:t>
              </a:r>
            </a:p>
          </p:txBody>
        </p:sp>
        <p:cxnSp>
          <p:nvCxnSpPr>
            <p:cNvPr id="16" name="직선 연결선 15"/>
            <p:cNvCxnSpPr>
              <a:stCxn id="6" idx="2"/>
            </p:cNvCxnSpPr>
            <p:nvPr/>
          </p:nvCxnSpPr>
          <p:spPr>
            <a:xfrm>
              <a:off x="233975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41987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499992" y="1701288"/>
              <a:ext cx="0" cy="4320001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5963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58011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6023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74035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104983" y="2061328"/>
              <a:ext cx="268607" cy="26712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384804" y="2175147"/>
              <a:ext cx="7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2195736" y="2061328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1640" y="1852567"/>
              <a:ext cx="1015021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1. </a:t>
              </a:r>
              <a:r>
                <a:rPr lang="ko-KR" altLang="en-US" sz="1000" smtClean="0"/>
                <a:t>관리자 등록</a:t>
              </a:r>
              <a:endParaRPr lang="ko-KR" altLang="en-US" sz="100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393014" y="2751385"/>
              <a:ext cx="18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31640" y="2205344"/>
              <a:ext cx="1015021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2. </a:t>
              </a:r>
              <a:r>
                <a:rPr lang="ko-KR" altLang="en-US" sz="1000" smtClean="0"/>
                <a:t>관리자 확인</a:t>
              </a:r>
              <a:endParaRPr lang="ko-KR" altLang="en-US" sz="100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1373590" y="2852869"/>
              <a:ext cx="18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275856" y="2687587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0978" y="2487733"/>
              <a:ext cx="207941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3. </a:t>
              </a:r>
              <a:r>
                <a:rPr lang="ko-KR" altLang="en-US" sz="1000" smtClean="0"/>
                <a:t>상품 검색 </a:t>
              </a:r>
              <a:r>
                <a:rPr lang="en-US" altLang="ko-KR" sz="1000" smtClean="0"/>
                <a:t>/</a:t>
              </a:r>
              <a:r>
                <a:rPr lang="ko-KR" altLang="en-US" sz="1000" smtClean="0"/>
                <a:t> 등록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수정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삭제</a:t>
              </a:r>
              <a:endParaRPr lang="ko-KR" altLang="en-US" sz="10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3648" y="2801407"/>
              <a:ext cx="118814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4</a:t>
              </a:r>
              <a:r>
                <a:rPr lang="en-US" altLang="ko-KR" sz="1000" smtClean="0"/>
                <a:t>. </a:t>
              </a:r>
              <a:r>
                <a:rPr lang="ko-KR" altLang="en-US" sz="1000" smtClean="0"/>
                <a:t>상품 정보 확인</a:t>
              </a:r>
              <a:endParaRPr lang="ko-KR" altLang="en-US" sz="1000"/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1429343" y="3450199"/>
              <a:ext cx="291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1409919" y="3551683"/>
              <a:ext cx="291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4355976" y="3386401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19672" y="3162936"/>
              <a:ext cx="250902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5. </a:t>
              </a:r>
              <a:r>
                <a:rPr lang="ko-KR" altLang="en-US" sz="1000" smtClean="0"/>
                <a:t>게시</a:t>
              </a:r>
              <a:r>
                <a:rPr lang="ko-KR" altLang="en-US" sz="1000"/>
                <a:t>판</a:t>
              </a:r>
              <a:r>
                <a:rPr lang="ko-KR" altLang="en-US" sz="1000" smtClean="0"/>
                <a:t> 답글 작성</a:t>
              </a:r>
              <a:r>
                <a:rPr lang="en-US" altLang="ko-KR" sz="1000" smtClean="0"/>
                <a:t> / </a:t>
              </a:r>
              <a:r>
                <a:rPr lang="ko-KR" altLang="en-US" sz="1000" smtClean="0"/>
                <a:t>수정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조회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삭제</a:t>
              </a:r>
              <a:endParaRPr lang="ko-KR" altLang="en-US" sz="1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79712" y="3521487"/>
              <a:ext cx="131638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6. </a:t>
              </a:r>
              <a:r>
                <a:rPr lang="ko-KR" altLang="en-US" sz="1000" smtClean="0"/>
                <a:t>게시판 내용 확인</a:t>
              </a:r>
              <a:endParaRPr lang="ko-KR" altLang="en-US" sz="1000"/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1403720" y="4063465"/>
              <a:ext cx="39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>
              <a:off x="1384296" y="4164949"/>
              <a:ext cx="39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5436096" y="3999667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1423072" y="4768156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1403648" y="4869640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6516216" y="4704358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55776" y="4504875"/>
              <a:ext cx="1617751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9. </a:t>
              </a:r>
              <a:r>
                <a:rPr lang="ko-KR" altLang="en-US" sz="1000" smtClean="0"/>
                <a:t>회원등급별  쿠폰 발행</a:t>
              </a:r>
              <a:endParaRPr lang="ko-KR" altLang="en-US" sz="10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47864" y="4839442"/>
              <a:ext cx="95731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10. </a:t>
              </a:r>
              <a:r>
                <a:rPr lang="ko-KR" altLang="en-US" sz="1000" smtClean="0"/>
                <a:t>결과 확인</a:t>
              </a:r>
              <a:endParaRPr lang="ko-KR" altLang="en-US" sz="1000"/>
            </a:p>
          </p:txBody>
        </p:sp>
        <p:cxnSp>
          <p:nvCxnSpPr>
            <p:cNvPr id="72" name="직선 화살표 연결선 71"/>
            <p:cNvCxnSpPr/>
            <p:nvPr/>
          </p:nvCxnSpPr>
          <p:spPr>
            <a:xfrm>
              <a:off x="1423072" y="5509502"/>
              <a:ext cx="615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 flipH="1">
              <a:off x="1403648" y="5610986"/>
              <a:ext cx="615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7596336" y="5445704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13991" y="5235784"/>
              <a:ext cx="17011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11. </a:t>
              </a:r>
              <a:r>
                <a:rPr lang="ko-KR" altLang="en-US" sz="1000" smtClean="0"/>
                <a:t>일별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월별 매출 확인</a:t>
              </a:r>
              <a:endParaRPr lang="ko-KR" altLang="en-US" sz="10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07904" y="5580788"/>
              <a:ext cx="125867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12. </a:t>
              </a:r>
              <a:r>
                <a:rPr lang="ko-KR" altLang="en-US" sz="1000" smtClean="0"/>
                <a:t>매출 결과 확인</a:t>
              </a:r>
              <a:endParaRPr lang="ko-KR" altLang="en-US" sz="10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35179" y="3807345"/>
              <a:ext cx="144462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7</a:t>
              </a:r>
              <a:r>
                <a:rPr lang="en-US" altLang="ko-KR" sz="900" smtClean="0"/>
                <a:t>. </a:t>
              </a:r>
              <a:r>
                <a:rPr lang="ko-KR" altLang="en-US" sz="900" smtClean="0"/>
                <a:t>물품 배송 </a:t>
              </a:r>
              <a:r>
                <a:rPr lang="en-US" altLang="ko-KR" sz="900" smtClean="0"/>
                <a:t>/ </a:t>
              </a:r>
              <a:r>
                <a:rPr lang="ko-KR" altLang="en-US" sz="900" smtClean="0"/>
                <a:t>수취 확인</a:t>
              </a:r>
              <a:endParaRPr lang="ko-KR" altLang="en-US" sz="9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24803" y="4134753"/>
              <a:ext cx="10871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mtClean="0"/>
                <a:t>8. </a:t>
              </a:r>
              <a:r>
                <a:rPr lang="ko-KR" altLang="en-US" sz="900" smtClean="0"/>
                <a:t>배송 상태 확인</a:t>
              </a:r>
              <a:endParaRPr lang="ko-KR" altLang="en-US" sz="9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39952" y="1197231"/>
              <a:ext cx="720080" cy="655335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smtClean="0"/>
                <a:t>C.S,</a:t>
              </a:r>
            </a:p>
            <a:p>
              <a:pPr algn="ctr"/>
              <a:r>
                <a:rPr lang="ko-KR" altLang="en-US" sz="1000" b="1" smtClean="0"/>
                <a:t>리뷰 게시판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115616" y="1977685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56" name="직사각형 55"/>
          <p:cNvSpPr/>
          <p:nvPr/>
        </p:nvSpPr>
        <p:spPr>
          <a:xfrm>
            <a:off x="1135044" y="2523712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58" name="직사각형 57"/>
          <p:cNvSpPr/>
          <p:nvPr/>
        </p:nvSpPr>
        <p:spPr>
          <a:xfrm>
            <a:off x="1135044" y="2965471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3" name="직사각형 62"/>
          <p:cNvSpPr/>
          <p:nvPr/>
        </p:nvSpPr>
        <p:spPr>
          <a:xfrm>
            <a:off x="1133069" y="3516571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5" name="직사각형 64"/>
          <p:cNvSpPr/>
          <p:nvPr/>
        </p:nvSpPr>
        <p:spPr>
          <a:xfrm>
            <a:off x="1133069" y="4056631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</p:spTree>
    <p:extLst>
      <p:ext uri="{BB962C8B-B14F-4D97-AF65-F5344CB8AC3E}">
        <p14:creationId xmlns:p14="http://schemas.microsoft.com/office/powerpoint/2010/main" val="12009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8. </a:t>
            </a:r>
            <a:r>
              <a:rPr lang="en-US" altLang="ko-KR" b="1">
                <a:solidFill>
                  <a:srgbClr val="756B5F"/>
                </a:solidFill>
              </a:rPr>
              <a:t>DB </a:t>
            </a:r>
            <a:r>
              <a:rPr lang="ko-KR" altLang="en-US" b="1">
                <a:solidFill>
                  <a:srgbClr val="756B5F"/>
                </a:solidFill>
              </a:rPr>
              <a:t>설계 </a:t>
            </a:r>
            <a:r>
              <a:rPr lang="en-US" altLang="ko-KR" b="1">
                <a:solidFill>
                  <a:srgbClr val="756B5F"/>
                </a:solidFill>
              </a:rPr>
              <a:t>(ERD)</a:t>
            </a:r>
            <a:endParaRPr lang="ko-KR" altLang="en-US" b="1">
              <a:solidFill>
                <a:srgbClr val="756B5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54898"/>
            <a:ext cx="6840759" cy="461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3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67002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9</a:t>
            </a:r>
            <a:r>
              <a:rPr lang="en-US" altLang="ko-KR" b="1" smtClean="0">
                <a:solidFill>
                  <a:srgbClr val="756B5F"/>
                </a:solidFill>
              </a:rPr>
              <a:t>.  </a:t>
            </a:r>
            <a:r>
              <a:rPr lang="ko-KR" altLang="en-US" b="1" smtClean="0">
                <a:solidFill>
                  <a:srgbClr val="756B5F"/>
                </a:solidFill>
              </a:rPr>
              <a:t>기능정의서 및 </a:t>
            </a:r>
            <a:r>
              <a:rPr lang="ko-KR" altLang="en-US" b="1" smtClean="0">
                <a:solidFill>
                  <a:srgbClr val="756B5F"/>
                </a:solidFill>
              </a:rPr>
              <a:t>설계 </a:t>
            </a:r>
            <a:r>
              <a:rPr lang="en-US" altLang="ko-KR" b="1" smtClean="0">
                <a:solidFill>
                  <a:srgbClr val="756B5F"/>
                </a:solidFill>
              </a:rPr>
              <a:t>(1)</a:t>
            </a:r>
            <a:endParaRPr lang="ko-KR" altLang="en-US" b="1">
              <a:solidFill>
                <a:srgbClr val="756B5F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3518"/>
            <a:ext cx="6480719" cy="452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4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9</a:t>
            </a:r>
            <a:r>
              <a:rPr lang="en-US" altLang="ko-KR" b="1" smtClean="0">
                <a:solidFill>
                  <a:srgbClr val="756B5F"/>
                </a:solidFill>
              </a:rPr>
              <a:t>.  </a:t>
            </a:r>
            <a:r>
              <a:rPr lang="ko-KR" altLang="en-US" b="1" smtClean="0">
                <a:solidFill>
                  <a:srgbClr val="756B5F"/>
                </a:solidFill>
              </a:rPr>
              <a:t>기능정의서 및 </a:t>
            </a:r>
            <a:r>
              <a:rPr lang="ko-KR" altLang="en-US" b="1" smtClean="0">
                <a:solidFill>
                  <a:srgbClr val="756B5F"/>
                </a:solidFill>
              </a:rPr>
              <a:t>설계 </a:t>
            </a:r>
            <a:r>
              <a:rPr lang="en-US" altLang="ko-KR" b="1" smtClean="0">
                <a:solidFill>
                  <a:srgbClr val="756B5F"/>
                </a:solidFill>
              </a:rPr>
              <a:t>(2)</a:t>
            </a:r>
            <a:endParaRPr lang="ko-KR" altLang="en-US" b="1">
              <a:solidFill>
                <a:srgbClr val="756B5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02" y="449837"/>
            <a:ext cx="6444208" cy="413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8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10. Project </a:t>
            </a:r>
            <a:r>
              <a:rPr lang="en-US" altLang="ko-KR" b="1" dirty="0">
                <a:solidFill>
                  <a:srgbClr val="756B5F"/>
                </a:solidFill>
              </a:rPr>
              <a:t>S</a:t>
            </a:r>
            <a:r>
              <a:rPr lang="en-US" altLang="ko-KR" b="1" dirty="0" smtClean="0">
                <a:solidFill>
                  <a:srgbClr val="756B5F"/>
                </a:solidFill>
              </a:rPr>
              <a:t>ource Explorer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99" y="438130"/>
            <a:ext cx="7560840" cy="4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메인페이지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100232"/>
            <a:ext cx="3539617" cy="3847782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관리자로그인 </a:t>
            </a:r>
            <a:r>
              <a:rPr lang="ko-KR" altLang="en-US" sz="1000" b="1" smtClean="0">
                <a:solidFill>
                  <a:schemeClr val="tx1"/>
                </a:solidFill>
              </a:rPr>
              <a:t>후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해더의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메뉴가 </a:t>
            </a:r>
            <a:r>
              <a:rPr lang="ko-KR" altLang="en-US" sz="1000" b="1" smtClean="0">
                <a:solidFill>
                  <a:schemeClr val="tx1"/>
                </a:solidFill>
              </a:rPr>
              <a:t>다르게 </a:t>
            </a:r>
            <a:r>
              <a:rPr lang="ko-KR" altLang="en-US" sz="1000" b="1" smtClean="0">
                <a:solidFill>
                  <a:schemeClr val="tx1"/>
                </a:solidFill>
              </a:rPr>
              <a:t>보인다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반응형으로 핸드폰 사이즈 시 아이콘과 드랍다운 메뉴로 보인다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>
                <a:solidFill>
                  <a:schemeClr val="tx1"/>
                </a:solidFill>
              </a:rPr>
              <a:t>전체 상품 </a:t>
            </a:r>
            <a:r>
              <a:rPr lang="en-US" altLang="ko-KR" sz="1000" b="1">
                <a:solidFill>
                  <a:schemeClr val="tx1"/>
                </a:solidFill>
              </a:rPr>
              <a:t>List</a:t>
            </a:r>
            <a:r>
              <a:rPr lang="ko-KR" altLang="en-US" sz="1000" b="1" smtClean="0">
                <a:solidFill>
                  <a:schemeClr val="tx1"/>
                </a:solidFill>
              </a:rPr>
              <a:t>로 페이지 이동</a:t>
            </a:r>
            <a:endParaRPr lang="en-US" altLang="ko-KR" sz="10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000" b="1">
                <a:solidFill>
                  <a:schemeClr val="tx1"/>
                </a:solidFill>
              </a:rPr>
              <a:t>Long’s Food </a:t>
            </a:r>
            <a:r>
              <a:rPr lang="ko-KR" altLang="en-US" sz="1000" b="1">
                <a:solidFill>
                  <a:schemeClr val="tx1"/>
                </a:solidFill>
              </a:rPr>
              <a:t>대표 소개와 회사 위치 지도 표시가 있다</a:t>
            </a:r>
            <a:r>
              <a:rPr lang="en-US" altLang="ko-KR" sz="1000" b="1">
                <a:solidFill>
                  <a:schemeClr val="tx1"/>
                </a:solidFill>
              </a:rPr>
              <a:t>.</a:t>
            </a:r>
            <a:endParaRPr lang="ko-KR" altLang="en-US" sz="10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검색하기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비회원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 모두 이용가능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검색조건 </a:t>
            </a:r>
            <a:r>
              <a:rPr lang="en-US" altLang="ko-KR" sz="1000" b="1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상품 이름이 포함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판매량 </a:t>
            </a:r>
            <a:r>
              <a:rPr lang="en-US" altLang="ko-KR" sz="1000" b="1" smtClean="0">
                <a:solidFill>
                  <a:schemeClr val="tx1"/>
                </a:solidFill>
              </a:rPr>
              <a:t>TOP4 </a:t>
            </a:r>
            <a:r>
              <a:rPr lang="ko-KR" altLang="en-US" sz="1000" b="1" smtClean="0">
                <a:solidFill>
                  <a:schemeClr val="tx1"/>
                </a:solidFill>
              </a:rPr>
              <a:t>상품 출력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소개 페이지 카카오 맵 </a:t>
            </a:r>
            <a:r>
              <a:rPr lang="en-US" altLang="ko-KR" sz="1000" b="1" smtClean="0">
                <a:solidFill>
                  <a:schemeClr val="tx1"/>
                </a:solidFill>
              </a:rPr>
              <a:t>API</a:t>
            </a:r>
            <a:r>
              <a:rPr lang="ko-KR" altLang="en-US" sz="1000" b="1" smtClean="0">
                <a:solidFill>
                  <a:schemeClr val="tx1"/>
                </a:solidFill>
              </a:rPr>
              <a:t>를 이용하여 확대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축소 가능한 지도 사용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5207" y="388875"/>
            <a:ext cx="3692685" cy="4565095"/>
            <a:chOff x="534880" y="388875"/>
            <a:chExt cx="3692685" cy="456509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86" y="449837"/>
              <a:ext cx="3343579" cy="4504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순서도: 처리 4"/>
            <p:cNvSpPr/>
            <p:nvPr/>
          </p:nvSpPr>
          <p:spPr>
            <a:xfrm>
              <a:off x="883986" y="449838"/>
              <a:ext cx="3343579" cy="304872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52317" y="961447"/>
              <a:ext cx="360040" cy="0"/>
            </a:xfrm>
            <a:prstGeom prst="line">
              <a:avLst/>
            </a:prstGeom>
            <a:ln w="25400" cmpd="sng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53077" y="965794"/>
              <a:ext cx="360040" cy="0"/>
            </a:xfrm>
            <a:prstGeom prst="line">
              <a:avLst/>
            </a:prstGeom>
            <a:ln w="25400" cmpd="sng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230005" y="996283"/>
              <a:ext cx="848955" cy="0"/>
            </a:xfrm>
            <a:prstGeom prst="line">
              <a:avLst/>
            </a:prstGeom>
            <a:ln w="25400" cmpd="sng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처리 12"/>
            <p:cNvSpPr/>
            <p:nvPr/>
          </p:nvSpPr>
          <p:spPr>
            <a:xfrm>
              <a:off x="1052317" y="2977671"/>
              <a:ext cx="3026643" cy="1296144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880" y="38887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①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7584" y="91498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②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46741" y="72566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③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23928" y="9155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④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85978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⑤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9838"/>
            <a:ext cx="1318300" cy="176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72000" y="10595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33389" y="60079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헤더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로그인 전 헤더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유저 로그인 후 헤더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관리자 로그인 후 헤더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모바일 </a:t>
            </a:r>
            <a:r>
              <a:rPr lang="en-US" altLang="ko-KR" sz="1200" b="1" smtClean="0">
                <a:solidFill>
                  <a:schemeClr val="tx1"/>
                </a:solidFill>
              </a:rPr>
              <a:t>&amp; </a:t>
            </a:r>
            <a:r>
              <a:rPr lang="ko-KR" altLang="en-US" sz="1200" b="1" smtClean="0">
                <a:solidFill>
                  <a:schemeClr val="tx1"/>
                </a:solidFill>
              </a:rPr>
              <a:t>태블릿 사이즈 공통 헤더           </a:t>
            </a:r>
            <a:r>
              <a:rPr lang="en-US" altLang="ko-KR" sz="1200" b="1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이하 </a:t>
            </a:r>
            <a:r>
              <a:rPr lang="en-US" altLang="ko-KR" sz="1200" b="1" smtClean="0">
                <a:solidFill>
                  <a:schemeClr val="tx1"/>
                </a:solidFill>
              </a:rPr>
              <a:t>5, 6, 7</a:t>
            </a:r>
            <a:r>
              <a:rPr lang="ko-KR" altLang="en-US" sz="1200" b="1" smtClean="0">
                <a:solidFill>
                  <a:schemeClr val="tx1"/>
                </a:solidFill>
              </a:rPr>
              <a:t>에 드랍다운 메뉴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관리자 로그인 드랍다운 메뉴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로그인 전 드랍다운 메뉴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유저 로그인 후 드랍다운 메뉴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b="1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781" y="46678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781" y="9925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701" y="162626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119" y="225908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0246" y="45907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478365"/>
            <a:ext cx="4283968" cy="34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992530"/>
            <a:ext cx="4283968" cy="49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9" y="1659147"/>
            <a:ext cx="4308807" cy="36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83" y="2890002"/>
            <a:ext cx="3119507" cy="180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9" y="2213027"/>
            <a:ext cx="4271635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385633" y="45879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3888" y="45879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⑦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374455"/>
            <a:ext cx="28803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 </a:t>
            </a:r>
            <a:r>
              <a:rPr lang="ko-KR" altLang="en-US" sz="1600" smtClean="0"/>
              <a:t>반응형으로 만들어 접속 기기의 너비로 헤더가 바뀜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271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유저 회원가입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smtClean="0">
                <a:solidFill>
                  <a:schemeClr val="tx1"/>
                </a:solidFill>
              </a:rPr>
              <a:t>Ajax </a:t>
            </a:r>
            <a:r>
              <a:rPr lang="ko-KR" altLang="en-US" sz="1200" b="1" smtClean="0">
                <a:solidFill>
                  <a:schemeClr val="tx1"/>
                </a:solidFill>
              </a:rPr>
              <a:t>이용 비동기식 </a:t>
            </a:r>
            <a:r>
              <a:rPr lang="en-US" altLang="ko-KR" sz="1200" b="1" smtClean="0">
                <a:solidFill>
                  <a:schemeClr val="tx1"/>
                </a:solidFill>
              </a:rPr>
              <a:t>DB</a:t>
            </a:r>
            <a:r>
              <a:rPr lang="ko-KR" altLang="en-US" sz="1200" b="1" smtClean="0">
                <a:solidFill>
                  <a:schemeClr val="tx1"/>
                </a:solidFill>
              </a:rPr>
              <a:t>연결로 키입력시 중복된 아이디 확인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smtClean="0">
                <a:solidFill>
                  <a:schemeClr val="tx1"/>
                </a:solidFill>
              </a:rPr>
              <a:t>Ajax </a:t>
            </a:r>
            <a:r>
              <a:rPr lang="ko-KR" altLang="en-US" sz="1200" b="1" smtClean="0">
                <a:solidFill>
                  <a:schemeClr val="tx1"/>
                </a:solidFill>
              </a:rPr>
              <a:t>이용하여 비밀번호와 확인이 일치하는지 확인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smtClean="0">
                <a:solidFill>
                  <a:schemeClr val="tx1"/>
                </a:solidFill>
              </a:rPr>
              <a:t>Daum map API</a:t>
            </a:r>
            <a:r>
              <a:rPr lang="ko-KR" altLang="en-US" sz="1200" b="1" smtClean="0">
                <a:solidFill>
                  <a:schemeClr val="tx1"/>
                </a:solidFill>
              </a:rPr>
              <a:t>를 이용하여 사용자 기본주소를 입력 후 상세주소는 사용자 본인이 입력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회원가입 창은 팝업창으로 사이즈 맞게 띄워짐</a:t>
            </a:r>
            <a:r>
              <a:rPr lang="en-US" altLang="ko-KR" sz="1200" b="1" smtClean="0">
                <a:solidFill>
                  <a:schemeClr val="tx1"/>
                </a:solidFill>
              </a:rPr>
              <a:t/>
            </a:r>
            <a:br>
              <a:rPr lang="en-US" altLang="ko-KR" sz="1200" b="1" smtClean="0">
                <a:solidFill>
                  <a:schemeClr val="tx1"/>
                </a:solidFill>
              </a:rPr>
            </a:br>
            <a:r>
              <a:rPr lang="en-US" altLang="ko-KR" sz="1200" b="1" smtClean="0">
                <a:solidFill>
                  <a:schemeClr val="tx1"/>
                </a:solidFill>
              </a:rPr>
              <a:t>※ (</a:t>
            </a:r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>
                <a:solidFill>
                  <a:schemeClr val="tx1"/>
                </a:solidFill>
              </a:rPr>
              <a:t>의 의미는 필수 </a:t>
            </a:r>
            <a:r>
              <a:rPr lang="ko-KR" altLang="en-US" sz="1200" b="1">
                <a:solidFill>
                  <a:schemeClr val="tx1"/>
                </a:solidFill>
              </a:rPr>
              <a:t>입력 </a:t>
            </a:r>
            <a:r>
              <a:rPr lang="ko-KR" altLang="en-US" sz="1200" b="1" smtClean="0">
                <a:solidFill>
                  <a:schemeClr val="tx1"/>
                </a:solidFill>
              </a:rPr>
              <a:t>사항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0869" y="9068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0" y="417088"/>
            <a:ext cx="2520280" cy="454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99151"/>
            <a:ext cx="2199549" cy="245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39300" y="16176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5876" y="266096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11191" y="205980"/>
            <a:ext cx="2530475" cy="58340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>
                <a:solidFill>
                  <a:srgbClr val="756B5F"/>
                </a:solidFill>
              </a:rPr>
              <a:t>INDEX</a:t>
            </a:r>
            <a:endParaRPr lang="ko-KR" altLang="en-US" sz="3200" b="1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16994" y="249493"/>
            <a:ext cx="5904012" cy="4698521"/>
          </a:xfrm>
          <a:prstGeom prst="rect">
            <a:avLst/>
          </a:prstGeom>
          <a:solidFill>
            <a:srgbClr val="F5F3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816994" y="205979"/>
            <a:ext cx="5796062" cy="4742034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defRPr/>
            </a:pPr>
            <a:r>
              <a:rPr lang="ko-KR" altLang="en-US" sz="1050" b="1">
                <a:latin typeface="+mn-ea"/>
              </a:rPr>
              <a:t>계획</a:t>
            </a:r>
            <a:endParaRPr lang="en-US" altLang="ko-KR" sz="1050" b="1"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주제 및 목적</a:t>
            </a:r>
            <a:endParaRPr lang="en-US" altLang="ko-KR" sz="1000" b="1"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개발환경 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개발리소스</a:t>
            </a:r>
            <a:r>
              <a:rPr lang="en-US" altLang="ko-KR" sz="1000" b="1">
                <a:latin typeface="+mn-ea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작업분할 구조도 </a:t>
            </a:r>
            <a:r>
              <a:rPr lang="en-US" altLang="ko-KR" sz="1000" b="1">
                <a:latin typeface="+mn-ea"/>
              </a:rPr>
              <a:t>(WBS)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작업일정</a:t>
            </a:r>
            <a:endParaRPr lang="en-US" altLang="ko-KR" sz="1000" b="1">
              <a:latin typeface="+mn-ea"/>
            </a:endParaRPr>
          </a:p>
          <a:p>
            <a:pPr>
              <a:lnSpc>
                <a:spcPct val="180000"/>
              </a:lnSpc>
              <a:defRPr/>
            </a:pPr>
            <a:r>
              <a:rPr lang="ko-KR" altLang="en-US" sz="1100" b="1">
                <a:latin typeface="+mn-ea"/>
              </a:rPr>
              <a:t>분석 및 설계</a:t>
            </a:r>
            <a:endParaRPr lang="en-US" altLang="ko-KR" sz="11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5. </a:t>
            </a:r>
            <a:r>
              <a:rPr lang="ko-KR" altLang="en-US" sz="1000" b="1">
                <a:latin typeface="+mn-ea"/>
              </a:rPr>
              <a:t>요구사항 분석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6. </a:t>
            </a:r>
            <a:r>
              <a:rPr lang="ko-KR" altLang="en-US" sz="1000" b="1" err="1">
                <a:latin typeface="+mn-ea"/>
              </a:rPr>
              <a:t>유스케이스</a:t>
            </a:r>
            <a:r>
              <a:rPr lang="ko-KR" altLang="en-US" sz="1000" b="1">
                <a:latin typeface="+mn-ea"/>
              </a:rPr>
              <a:t> 다이어그램</a:t>
            </a:r>
            <a:r>
              <a:rPr lang="en-US" altLang="ko-KR" sz="1000" b="1">
                <a:latin typeface="+mn-ea"/>
              </a:rPr>
              <a:t>(</a:t>
            </a:r>
            <a:r>
              <a:rPr lang="en-US" altLang="ko-KR" sz="1000" b="1" err="1">
                <a:latin typeface="+mn-ea"/>
              </a:rPr>
              <a:t>Usecase</a:t>
            </a:r>
            <a:r>
              <a:rPr lang="en-US" altLang="ko-KR" sz="1000" b="1">
                <a:latin typeface="+mn-ea"/>
              </a:rPr>
              <a:t>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7. </a:t>
            </a:r>
            <a:r>
              <a:rPr lang="ko-KR" altLang="en-US" sz="1000" b="1">
                <a:latin typeface="+mn-ea"/>
              </a:rPr>
              <a:t>순차다이어그램 </a:t>
            </a:r>
            <a:r>
              <a:rPr lang="en-US" altLang="ko-KR" sz="1000" b="1">
                <a:latin typeface="+mn-ea"/>
              </a:rPr>
              <a:t>(Sequence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8. DB</a:t>
            </a:r>
            <a:r>
              <a:rPr lang="ko-KR" altLang="en-US" sz="1000" b="1">
                <a:latin typeface="+mn-ea"/>
              </a:rPr>
              <a:t>설계</a:t>
            </a:r>
            <a:r>
              <a:rPr lang="en-US" altLang="ko-KR" sz="1000" b="1">
                <a:latin typeface="+mn-ea"/>
              </a:rPr>
              <a:t>(</a:t>
            </a:r>
            <a:r>
              <a:rPr lang="en-US" altLang="ko-KR" sz="1000" b="1" smtClean="0">
                <a:latin typeface="+mn-ea"/>
              </a:rPr>
              <a:t>ERD)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9</a:t>
            </a:r>
            <a:r>
              <a:rPr lang="en-US" altLang="ko-KR" sz="1000" b="1" smtClean="0">
                <a:latin typeface="+mn-ea"/>
              </a:rPr>
              <a:t>.</a:t>
            </a:r>
            <a:r>
              <a:rPr lang="ko-KR" altLang="en-US" sz="1000" b="1">
                <a:latin typeface="+mn-ea"/>
              </a:rPr>
              <a:t> 기능정의서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10. </a:t>
            </a:r>
            <a:r>
              <a:rPr lang="en-US" altLang="ko-KR" sz="1000" b="1" smtClean="0">
                <a:latin typeface="+mn-ea"/>
              </a:rPr>
              <a:t>Project source Explorer</a:t>
            </a:r>
            <a:endParaRPr lang="en-US" altLang="ko-KR" sz="1000" b="1">
              <a:latin typeface="+mn-ea"/>
            </a:endParaRPr>
          </a:p>
          <a:p>
            <a:pPr indent="-285750">
              <a:lnSpc>
                <a:spcPct val="180000"/>
              </a:lnSpc>
              <a:defRPr/>
            </a:pPr>
            <a:r>
              <a:rPr lang="ko-KR" altLang="en-US" sz="1100" b="1">
                <a:latin typeface="+mn-ea"/>
              </a:rPr>
              <a:t>구현 및 테스트</a:t>
            </a:r>
            <a:endParaRPr lang="en-US" altLang="ko-KR" sz="11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11. </a:t>
            </a:r>
            <a:r>
              <a:rPr lang="en-US" altLang="ko-KR" sz="1000" b="1" smtClean="0">
                <a:latin typeface="+mn-ea"/>
              </a:rPr>
              <a:t>UI </a:t>
            </a:r>
            <a:r>
              <a:rPr lang="ko-KR" altLang="en-US" sz="1000" b="1" smtClean="0">
                <a:latin typeface="+mn-ea"/>
              </a:rPr>
              <a:t>시연 및 핵심 기능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12. </a:t>
            </a:r>
            <a:r>
              <a:rPr lang="ko-KR" altLang="en-US" sz="1000" b="1">
                <a:latin typeface="+mn-ea"/>
              </a:rPr>
              <a:t>차후 개발 </a:t>
            </a:r>
            <a:r>
              <a:rPr lang="ko-KR" altLang="en-US" sz="1000" b="1" smtClean="0">
                <a:latin typeface="+mn-ea"/>
              </a:rPr>
              <a:t>내용</a:t>
            </a:r>
            <a:endParaRPr lang="en-US" altLang="ko-KR" sz="1000" b="1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5526"/>
            <a:ext cx="4992564" cy="375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상품 리스트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제품 이름 검색</a:t>
            </a:r>
            <a:r>
              <a:rPr lang="en-US" altLang="ko-KR" sz="1200" b="1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그 이름이 포함된 제품만 나옴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상품 조건부 아이콘 순서대로 </a:t>
            </a:r>
            <a:r>
              <a:rPr lang="en-US" altLang="ko-KR" sz="1200" b="1" smtClean="0">
                <a:solidFill>
                  <a:schemeClr val="tx1"/>
                </a:solidFill>
              </a:rPr>
              <a:t>30%</a:t>
            </a:r>
            <a:r>
              <a:rPr lang="ko-KR" altLang="en-US" sz="1200" b="1" smtClean="0">
                <a:solidFill>
                  <a:schemeClr val="tx1"/>
                </a:solidFill>
              </a:rPr>
              <a:t>이상 할인시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누적판매량 </a:t>
            </a:r>
            <a:r>
              <a:rPr lang="en-US" altLang="ko-KR" sz="1200" b="1" smtClean="0">
                <a:solidFill>
                  <a:schemeClr val="tx1"/>
                </a:solidFill>
              </a:rPr>
              <a:t>100</a:t>
            </a:r>
            <a:r>
              <a:rPr lang="ko-KR" altLang="en-US" sz="1200" b="1" smtClean="0">
                <a:solidFill>
                  <a:schemeClr val="tx1"/>
                </a:solidFill>
              </a:rPr>
              <a:t>개 이상시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상품 평점 </a:t>
            </a:r>
            <a:r>
              <a:rPr lang="en-US" altLang="ko-KR" sz="1200" b="1" smtClean="0">
                <a:solidFill>
                  <a:schemeClr val="tx1"/>
                </a:solidFill>
              </a:rPr>
              <a:t>8.0</a:t>
            </a:r>
            <a:r>
              <a:rPr lang="ko-KR" altLang="en-US" sz="1200" b="1" smtClean="0">
                <a:solidFill>
                  <a:schemeClr val="tx1"/>
                </a:solidFill>
              </a:rPr>
              <a:t>이상시 상품 앞에 붙음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상품 정렬순서 사용자가 원하는대로 </a:t>
            </a:r>
            <a:r>
              <a:rPr lang="en-US" altLang="ko-KR" sz="1200" b="1" smtClean="0">
                <a:solidFill>
                  <a:schemeClr val="tx1"/>
                </a:solidFill>
              </a:rPr>
              <a:t>4</a:t>
            </a:r>
            <a:r>
              <a:rPr lang="ko-KR" altLang="en-US" sz="1200" b="1" smtClean="0">
                <a:solidFill>
                  <a:schemeClr val="tx1"/>
                </a:solidFill>
              </a:rPr>
              <a:t>가지 조건에 의해 정렬됨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각 상품 클릭시 해당 상품 상세페이지 이동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각 상품 </a:t>
            </a:r>
            <a:r>
              <a:rPr lang="en-US" altLang="ko-KR" sz="1200" b="1" smtClean="0">
                <a:solidFill>
                  <a:schemeClr val="tx1"/>
                </a:solidFill>
              </a:rPr>
              <a:t>12</a:t>
            </a:r>
            <a:r>
              <a:rPr lang="ko-KR" altLang="en-US" sz="1200" b="1" smtClean="0">
                <a:solidFill>
                  <a:schemeClr val="tx1"/>
                </a:solidFill>
              </a:rPr>
              <a:t>개씩</a:t>
            </a:r>
            <a:r>
              <a:rPr lang="en-US" altLang="ko-KR" sz="1200" b="1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지금은 화면상 </a:t>
            </a:r>
            <a:r>
              <a:rPr lang="en-US" altLang="ko-KR" sz="1200" b="1" smtClean="0">
                <a:solidFill>
                  <a:schemeClr val="tx1"/>
                </a:solidFill>
              </a:rPr>
              <a:t>8</a:t>
            </a:r>
            <a:r>
              <a:rPr lang="ko-KR" altLang="en-US" sz="1200" b="1" smtClean="0">
                <a:solidFill>
                  <a:schemeClr val="tx1"/>
                </a:solidFill>
              </a:rPr>
              <a:t>개만 표시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  <a:r>
              <a:rPr lang="en-US" altLang="ko-KR" sz="1200" b="1">
                <a:solidFill>
                  <a:schemeClr val="tx1"/>
                </a:solidFill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</a:rPr>
              <a:t>한 페이지로 구성하여 </a:t>
            </a:r>
            <a:r>
              <a:rPr lang="en-US" altLang="ko-KR" sz="1200" b="1" smtClean="0">
                <a:solidFill>
                  <a:schemeClr val="tx1"/>
                </a:solidFill>
              </a:rPr>
              <a:t>5</a:t>
            </a:r>
            <a:r>
              <a:rPr lang="ko-KR" altLang="en-US" sz="1200" b="1" smtClean="0">
                <a:solidFill>
                  <a:schemeClr val="tx1"/>
                </a:solidFill>
              </a:rPr>
              <a:t>페이지씩 페이징 처리</a:t>
            </a:r>
            <a:endParaRPr lang="en-US" altLang="ko-KR" sz="1200" b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1123" y="690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9782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016" y="9782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96" y="12035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712" y="40026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33555"/>
            <a:ext cx="3893743" cy="272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83" y="514830"/>
            <a:ext cx="1584176" cy="112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80" y="1894720"/>
            <a:ext cx="1512168" cy="135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58" y="3257532"/>
            <a:ext cx="1534890" cy="82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48779"/>
            <a:ext cx="3921289" cy="50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436" y="4308383"/>
            <a:ext cx="3777273" cy="39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상품 상세설명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16216" y="195486"/>
            <a:ext cx="2262609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품절시 나타남 상품 상세에 재고 있을 시 ⑤번처럼 보임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구매는 구입 후 </a:t>
            </a:r>
            <a:r>
              <a:rPr lang="en-US" altLang="ko-KR" sz="1000" b="1" smtClean="0">
                <a:solidFill>
                  <a:schemeClr val="tx1"/>
                </a:solidFill>
              </a:rPr>
              <a:t>14</a:t>
            </a:r>
            <a:r>
              <a:rPr lang="ko-KR" altLang="en-US" sz="1000" b="1" smtClean="0">
                <a:solidFill>
                  <a:schemeClr val="tx1"/>
                </a:solidFill>
              </a:rPr>
              <a:t>일 이내 작성 가능 클릭시 ③화면 활성화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구매후기 작성 리뷰이미지 </a:t>
            </a:r>
            <a:r>
              <a:rPr lang="en-US" altLang="ko-KR" sz="1000" b="1" smtClean="0">
                <a:solidFill>
                  <a:schemeClr val="tx1"/>
                </a:solidFill>
              </a:rPr>
              <a:t>3</a:t>
            </a:r>
            <a:r>
              <a:rPr lang="ko-KR" altLang="en-US" sz="1000" b="1" smtClean="0">
                <a:solidFill>
                  <a:schemeClr val="tx1"/>
                </a:solidFill>
              </a:rPr>
              <a:t>개 작성가능 별점 </a:t>
            </a:r>
            <a:r>
              <a:rPr lang="en-US" altLang="ko-KR" sz="1000" b="1" smtClean="0">
                <a:solidFill>
                  <a:schemeClr val="tx1"/>
                </a:solidFill>
              </a:rPr>
              <a:t>1~10</a:t>
            </a:r>
            <a:r>
              <a:rPr lang="ko-KR" altLang="en-US" sz="1000" b="1" smtClean="0">
                <a:solidFill>
                  <a:schemeClr val="tx1"/>
                </a:solidFill>
              </a:rPr>
              <a:t>점가능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②번 아래 스크롤 내리면 리뷰 확인 리뷰 답변은 관리자만 리뷰 좋아요 </a:t>
            </a:r>
            <a:r>
              <a:rPr lang="en-US" altLang="ko-KR" sz="1000" b="1" smtClean="0">
                <a:solidFill>
                  <a:schemeClr val="tx1"/>
                </a:solidFill>
              </a:rPr>
              <a:t>(ID</a:t>
            </a:r>
            <a:r>
              <a:rPr lang="ko-KR" altLang="en-US" sz="1000" b="1" smtClean="0">
                <a:solidFill>
                  <a:schemeClr val="tx1"/>
                </a:solidFill>
              </a:rPr>
              <a:t>당 한 번 클릭가능</a:t>
            </a:r>
            <a:r>
              <a:rPr lang="en-US" altLang="ko-KR" sz="10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수량 </a:t>
            </a:r>
            <a:r>
              <a:rPr lang="en-US" altLang="ko-KR" sz="1000" b="1" smtClean="0">
                <a:solidFill>
                  <a:schemeClr val="tx1"/>
                </a:solidFill>
              </a:rPr>
              <a:t>ajax</a:t>
            </a:r>
            <a:r>
              <a:rPr lang="ko-KR" altLang="en-US" sz="1000" b="1" smtClean="0">
                <a:solidFill>
                  <a:schemeClr val="tx1"/>
                </a:solidFill>
              </a:rPr>
              <a:t>로 재고 실시간 파악  재고 개수 초과시 구매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장바구니안</a:t>
            </a:r>
            <a:r>
              <a:rPr lang="ko-KR" altLang="en-US" sz="1000" b="1">
                <a:solidFill>
                  <a:schemeClr val="tx1"/>
                </a:solidFill>
              </a:rPr>
              <a:t>됨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836" y="26809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6512" y="34265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39952" y="4115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9952" y="18423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42906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장바구니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장바구니 구매시 카트갯수 실시간 변경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수량 변경시 </a:t>
            </a:r>
            <a:r>
              <a:rPr lang="ko-KR" altLang="en-US" sz="1200" b="1">
                <a:solidFill>
                  <a:schemeClr val="tx1"/>
                </a:solidFill>
              </a:rPr>
              <a:t>④</a:t>
            </a:r>
            <a:r>
              <a:rPr lang="ko-KR" altLang="en-US" sz="1200" b="1" smtClean="0">
                <a:solidFill>
                  <a:schemeClr val="tx1"/>
                </a:solidFill>
              </a:rPr>
              <a:t>금액 실시간 변동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선택상품 삭제시 카트에서 삭제 구매 시 구매페이지 이동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실제 결제 테이블로 전송할 내용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7668" y="29006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599543"/>
            <a:ext cx="4306567" cy="3205750"/>
            <a:chOff x="491343" y="699542"/>
            <a:chExt cx="4306567" cy="320575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43" y="699542"/>
              <a:ext cx="4306567" cy="320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907704" y="227442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②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2180" y="275883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③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순서도: 처리 3"/>
          <p:cNvSpPr/>
          <p:nvPr/>
        </p:nvSpPr>
        <p:spPr>
          <a:xfrm>
            <a:off x="323528" y="3040859"/>
            <a:ext cx="3960440" cy="76443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" name="순서도: 처리 4"/>
          <p:cNvSpPr/>
          <p:nvPr/>
        </p:nvSpPr>
        <p:spPr>
          <a:xfrm>
            <a:off x="1598209" y="2756416"/>
            <a:ext cx="1391951" cy="284443"/>
          </a:xfrm>
          <a:prstGeom prst="flowChartProcess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-36512" y="30665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5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2160"/>
            <a:ext cx="3096344" cy="463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48" y="449837"/>
            <a:ext cx="3096344" cy="115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57" y="1779662"/>
            <a:ext cx="3096344" cy="99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물품 구매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63888" y="2931790"/>
            <a:ext cx="5214937" cy="201622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수취인은 따로 기입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주문한 상품 수량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구매금액 다시 확인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보유 쿠폰 클릭시 ④창에서 쿠폰선택 하고 선택시 ⑤처럼 쿠폰 사용됨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smtClean="0">
                <a:solidFill>
                  <a:schemeClr val="tx1"/>
                </a:solidFill>
              </a:rPr>
              <a:t>⑥ 결제시 주문 완료 페이지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9007" y="19956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8520" y="30037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8520" y="40119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0057" y="4835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0057" y="17076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73" y="265171"/>
            <a:ext cx="2377653" cy="263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72200" y="5147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마이페이지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2727686"/>
            <a:ext cx="4922671" cy="22203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마이페이지 메뉴 중앙에 아이콘도 동일기능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배송중 상품 확인 완료 버튼 클릭 시 주문목록에 배송완료처리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주문목록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페이징기능 주문 날짜순 정렬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보유 쿠폰 정보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보유 포인트 </a:t>
            </a:r>
            <a:r>
              <a:rPr lang="en-US" altLang="ko-KR" sz="1200" b="1" smtClean="0">
                <a:solidFill>
                  <a:schemeClr val="tx1"/>
                </a:solidFill>
              </a:rPr>
              <a:t>&amp; </a:t>
            </a:r>
            <a:r>
              <a:rPr lang="ko-KR" altLang="en-US" sz="1200" b="1" smtClean="0">
                <a:solidFill>
                  <a:schemeClr val="tx1"/>
                </a:solidFill>
              </a:rPr>
              <a:t>회원 등급 정보</a:t>
            </a:r>
            <a:r>
              <a:rPr lang="en-US" altLang="ko-KR" sz="1200" b="1" smtClean="0">
                <a:solidFill>
                  <a:schemeClr val="tx1"/>
                </a:solidFill>
              </a:rPr>
              <a:t/>
            </a:r>
            <a:br>
              <a:rPr lang="en-US" altLang="ko-KR" sz="1200" b="1" smtClean="0">
                <a:solidFill>
                  <a:schemeClr val="tx1"/>
                </a:solidFill>
              </a:rPr>
            </a:br>
            <a:r>
              <a:rPr lang="ko-KR" altLang="en-US" sz="1200" b="1" smtClean="0">
                <a:solidFill>
                  <a:schemeClr val="tx1"/>
                </a:solidFill>
              </a:rPr>
              <a:t>그 외 회원정보수정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회원 탈퇴 가능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5525"/>
            <a:ext cx="5040560" cy="199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7" y="3291830"/>
            <a:ext cx="3519533" cy="14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7" y="533327"/>
            <a:ext cx="3425425" cy="59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91" y="1203598"/>
            <a:ext cx="356307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7" y="2253995"/>
            <a:ext cx="3519533" cy="909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496" y="15636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4022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9683" y="105724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2183" y="21304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4519" y="310193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고객센터 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2715766"/>
            <a:ext cx="3539617" cy="223224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조건부 아이콘 각각 답변시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비밀글시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관리자 답변시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파일 첨부시 아이콘 추가됨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답글 자동 들여쓰기</a:t>
            </a:r>
            <a:r>
              <a:rPr lang="en-US" altLang="ko-KR" sz="1000" b="1" smtClean="0">
                <a:solidFill>
                  <a:schemeClr val="tx1"/>
                </a:solidFill>
              </a:rPr>
              <a:t>+</a:t>
            </a:r>
            <a:r>
              <a:rPr lang="ko-KR" altLang="en-US" sz="1000" b="1" smtClean="0">
                <a:solidFill>
                  <a:schemeClr val="tx1"/>
                </a:solidFill>
              </a:rPr>
              <a:t>아이콘 처리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페이징 처리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유저 상세화면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본인글만 수정</a:t>
            </a:r>
            <a:r>
              <a:rPr lang="en-US" altLang="ko-KR" sz="1000" b="1" smtClean="0">
                <a:solidFill>
                  <a:schemeClr val="tx1"/>
                </a:solidFill>
              </a:rPr>
              <a:t>,</a:t>
            </a:r>
            <a:r>
              <a:rPr lang="ko-KR" altLang="en-US" sz="1000" b="1" smtClean="0">
                <a:solidFill>
                  <a:schemeClr val="tx1"/>
                </a:solidFill>
              </a:rPr>
              <a:t>삭제 가능</a:t>
            </a:r>
            <a:r>
              <a:rPr lang="en-US" altLang="ko-KR" sz="1000" b="1" smtClean="0">
                <a:solidFill>
                  <a:schemeClr val="tx1"/>
                </a:solidFill>
              </a:rPr>
              <a:t/>
            </a:r>
            <a:br>
              <a:rPr lang="en-US" altLang="ko-KR" sz="1000" b="1" smtClean="0">
                <a:solidFill>
                  <a:schemeClr val="tx1"/>
                </a:solidFill>
              </a:rPr>
            </a:br>
            <a:r>
              <a:rPr lang="ko-KR" altLang="en-US" sz="1000" b="1" smtClean="0">
                <a:solidFill>
                  <a:schemeClr val="tx1"/>
                </a:solidFill>
              </a:rPr>
              <a:t>답변은 유저만 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900" b="1" smtClean="0">
                <a:solidFill>
                  <a:schemeClr val="tx1"/>
                </a:solidFill>
              </a:rPr>
              <a:t>관리자 상세화면 관리자 코멘트는 상세화면에 바로 나옴</a:t>
            </a:r>
            <a:endParaRPr lang="en-US" altLang="ko-KR" sz="900" b="1" dirty="0" smtClean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1" y="478427"/>
            <a:ext cx="3888432" cy="419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4319" y="13127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3464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6087" y="438007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87" y="478427"/>
            <a:ext cx="4252759" cy="108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19" y="1576209"/>
            <a:ext cx="3187427" cy="6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28058" y="122043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8104" y="16263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3635896" y="1378972"/>
            <a:ext cx="571777" cy="24738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" name="순서도: 처리 3"/>
          <p:cNvSpPr/>
          <p:nvPr/>
        </p:nvSpPr>
        <p:spPr>
          <a:xfrm>
            <a:off x="1547664" y="4443958"/>
            <a:ext cx="1512168" cy="28803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" name="순서도: 처리 4"/>
          <p:cNvSpPr/>
          <p:nvPr/>
        </p:nvSpPr>
        <p:spPr>
          <a:xfrm>
            <a:off x="7668344" y="1312778"/>
            <a:ext cx="1062002" cy="24910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관리자 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2931790"/>
            <a:ext cx="7807225" cy="201622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상품 등록 </a:t>
            </a:r>
            <a:r>
              <a:rPr lang="en-US" altLang="ko-KR" sz="1000" b="1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클릭 시 화면 하단에 상품 등록 페이지 생성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쿠폰 발행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en-US" altLang="ko-KR" sz="1000" b="1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회원 등급별 쿠폰 생성 </a:t>
            </a:r>
            <a:r>
              <a:rPr lang="en-US" altLang="ko-KR" sz="1000" b="1" smtClean="0">
                <a:solidFill>
                  <a:schemeClr val="tx1"/>
                </a:solidFill>
              </a:rPr>
              <a:t>(</a:t>
            </a:r>
            <a:r>
              <a:rPr lang="ko-KR" altLang="en-US" sz="1000" b="1" smtClean="0">
                <a:solidFill>
                  <a:schemeClr val="tx1"/>
                </a:solidFill>
              </a:rPr>
              <a:t>배열로 원하는 등급 모두 한 번에 쿠폰 생성</a:t>
            </a:r>
            <a:r>
              <a:rPr lang="en-US" altLang="ko-KR" sz="10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재고 추가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상품 수정은 상품 상세페이지로 이동됨 관리자만 수정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재고추가 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관리자 정보 수정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매출 조회 월별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일별 매출 조회 가능 각 날짜 별 주문 확인 가능 날짜 이동가능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모든 고객 정보 조회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8262"/>
            <a:ext cx="8656048" cy="22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4388" y="24277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8032" y="24277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1695" y="25624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241232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242136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2400" y="242957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2915816" y="1851670"/>
            <a:ext cx="2016224" cy="76440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관리자 페이지 기능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76787" y="3363838"/>
            <a:ext cx="3733232" cy="158417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상품등록              ④ 관리자 수정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쿠폰발행              ⑤ 재고추가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상품수정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매출조회              ⑥ 회원 조회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0" y="427227"/>
            <a:ext cx="1972969" cy="17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4" y="419731"/>
            <a:ext cx="3523944" cy="17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89" y="2216704"/>
            <a:ext cx="2074851" cy="115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47" y="2262820"/>
            <a:ext cx="2300613" cy="103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5171"/>
            <a:ext cx="2517983" cy="293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41" y="3761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7744" y="33950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4168" y="1861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6512" y="205840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55776" y="20676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361" y="3363838"/>
            <a:ext cx="4536504" cy="1477189"/>
            <a:chOff x="755576" y="3363838"/>
            <a:chExt cx="4536504" cy="1477189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510828"/>
              <a:ext cx="4176464" cy="1330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55576" y="33638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⑥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1.  </a:t>
            </a:r>
            <a:r>
              <a:rPr lang="ko-KR" altLang="en-US" b="1" smtClean="0">
                <a:solidFill>
                  <a:srgbClr val="756B5F"/>
                </a:solidFill>
              </a:rPr>
              <a:t>주제 및 목적</a:t>
            </a:r>
            <a:endParaRPr lang="ko-KR" altLang="en-US" b="1">
              <a:solidFill>
                <a:srgbClr val="756B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30" y="608065"/>
            <a:ext cx="8428759" cy="692497"/>
          </a:xfrm>
          <a:prstGeom prst="rect">
            <a:avLst/>
          </a:prstGeom>
          <a:solidFill>
            <a:srgbClr val="F5F3EC">
              <a:alpha val="50000"/>
            </a:srgbClr>
          </a:solidFill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64646"/>
                </a:solidFill>
                <a:latin typeface="+mn-ea"/>
              </a:rPr>
              <a:t>이 시스템은 건강식품 판매 사이트로써 사용자 웹 페이지와 관리자 웹 페이지를 통합하여 </a:t>
            </a:r>
            <a:endParaRPr lang="en-US" altLang="ko-KR" sz="1400" smtClean="0">
              <a:solidFill>
                <a:srgbClr val="46464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64646"/>
                </a:solidFill>
                <a:latin typeface="+mn-ea"/>
              </a:rPr>
              <a:t>하나의 </a:t>
            </a:r>
            <a:r>
              <a:rPr lang="ko-KR" altLang="en-US" sz="1400">
                <a:solidFill>
                  <a:srgbClr val="464646"/>
                </a:solidFill>
                <a:latin typeface="+mn-ea"/>
              </a:rPr>
              <a:t>프로그램으로 이용 및 </a:t>
            </a:r>
            <a:r>
              <a:rPr lang="ko-KR" altLang="en-US" sz="1400" smtClean="0">
                <a:solidFill>
                  <a:srgbClr val="464646"/>
                </a:solidFill>
                <a:latin typeface="+mn-ea"/>
              </a:rPr>
              <a:t>관리할 수 있는 통합형 판매 시스템이다</a:t>
            </a:r>
            <a:r>
              <a:rPr lang="en-US" altLang="ko-KR" sz="1400" smtClean="0">
                <a:solidFill>
                  <a:srgbClr val="464646"/>
                </a:solidFill>
                <a:latin typeface="+mn-ea"/>
              </a:rPr>
              <a:t>.</a:t>
            </a:r>
            <a:endParaRPr lang="ko-KR" altLang="en-US" sz="140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1524292"/>
            <a:ext cx="8784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사용자 </a:t>
            </a:r>
            <a:endParaRPr lang="ko-KR" altLang="en-US" sz="120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사용자는 건강식품 검색 및 고객센터 게시판 글 확인을 할 수 있고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회원가입시 상품 구매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포인트 적</a:t>
            </a:r>
            <a:r>
              <a:rPr lang="ko-KR" altLang="en-US" sz="1200">
                <a:solidFill>
                  <a:srgbClr val="464646"/>
                </a:solidFill>
                <a:latin typeface="+mn-ea"/>
              </a:rPr>
              <a:t>립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과 쿠폰할인혜택 등이 추가되고 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마이페이지를 통해 구매내역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배송확인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쿠폰조회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정보수정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회원탈퇴 등을 할 수 있다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1200">
              <a:solidFill>
                <a:srgbClr val="46464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mtClean="0">
                <a:latin typeface="+mn-ea"/>
              </a:rPr>
              <a:t>관리자</a:t>
            </a:r>
            <a:endParaRPr lang="en-US" altLang="ko-KR" sz="120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관리자 담당에 따라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1.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MD 2. C.S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관리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3.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 관리로 나뉘어 각자의 권한에 따른 업무를 수행한다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   1.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MD :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상품의 등록 및 품절상품 재고 추가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상품정보 수정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리뷰 답변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   2. C.S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관리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: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고객센터게시판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파일첨부 가능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)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관리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일별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월별 매출조회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   3.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 관리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: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 조회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쿠폰 발행을 할 수 있다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.</a:t>
            </a:r>
            <a:endParaRPr lang="ko-KR" altLang="en-US" sz="120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59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924076"/>
            <a:ext cx="9144000" cy="1239962"/>
          </a:xfrm>
          <a:prstGeom prst="rect">
            <a:avLst/>
          </a:prstGeom>
          <a:solidFill>
            <a:srgbClr val="F5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1.  </a:t>
            </a:r>
            <a:r>
              <a:rPr lang="ko-KR" altLang="en-US" b="1"/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30" y="483518"/>
            <a:ext cx="842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1.2 </a:t>
            </a:r>
            <a:r>
              <a:rPr lang="ko-KR" altLang="en-US" sz="14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endParaRPr lang="en-US" altLang="ko-KR" sz="140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4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14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판매사이트를 참조하였다</a:t>
            </a:r>
            <a:r>
              <a:rPr lang="en-US" altLang="ko-KR" sz="14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endParaRPr lang="ko-KR" altLang="en-US" sz="140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59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56802" y="3924076"/>
            <a:ext cx="5030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mtClean="0">
                <a:latin typeface="+mn-ea"/>
              </a:rPr>
              <a:t>Long’s Food project</a:t>
            </a:r>
            <a:endParaRPr lang="en-US" altLang="ko-KR" sz="4000" b="1">
              <a:latin typeface="+mn-ea"/>
            </a:endParaRPr>
          </a:p>
          <a:p>
            <a:pPr algn="ctr"/>
            <a:r>
              <a:rPr lang="en-US" altLang="ko-KR" sz="2400" b="1" smtClean="0">
                <a:latin typeface="+mn-ea"/>
              </a:rPr>
              <a:t>(</a:t>
            </a:r>
            <a:r>
              <a:rPr lang="ko-KR" altLang="en-US" sz="2400" b="1" smtClean="0">
                <a:latin typeface="+mn-ea"/>
              </a:rPr>
              <a:t>건강식품 판매 사이트 구현</a:t>
            </a:r>
            <a:r>
              <a:rPr lang="en-US" altLang="ko-KR" sz="2400" b="1" smtClean="0">
                <a:latin typeface="+mn-ea"/>
              </a:rPr>
              <a:t>)</a:t>
            </a:r>
            <a:endParaRPr lang="ko-KR" altLang="en-US" sz="2400" b="1">
              <a:latin typeface="+mn-ea"/>
            </a:endParaRPr>
          </a:p>
        </p:txBody>
      </p:sp>
      <p:pic>
        <p:nvPicPr>
          <p:cNvPr id="1027" name="Picture 3" descr="C:\Users\TJ\Desktop\ex1_boba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30510"/>
            <a:ext cx="3744416" cy="21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ex2_mangnu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79" y="1347614"/>
            <a:ext cx="3736260" cy="21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J\Desktop\ex3_coupa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35646"/>
            <a:ext cx="3384376" cy="1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841378" y="843559"/>
            <a:ext cx="7345363" cy="32385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" name="직사각형 2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Windows </a:t>
              </a:r>
              <a:r>
                <a:rPr kumimoji="0" lang="en-US" altLang="ko-KR" sz="1200" smtClean="0">
                  <a:solidFill>
                    <a:srgbClr val="3F3F48"/>
                  </a:solidFill>
                  <a:latin typeface="+mn-ea"/>
                </a:rPr>
                <a:t>10 pro</a:t>
              </a:r>
            </a:p>
          </p:txBody>
        </p:sp>
      </p:grp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841378" y="1267422"/>
            <a:ext cx="7345363" cy="32385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" name="직사각형 5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Apache Tomcat </a:t>
              </a:r>
              <a:r>
                <a:rPr kumimoji="0" lang="en-US" altLang="ko-KR" sz="1200" smtClean="0">
                  <a:solidFill>
                    <a:srgbClr val="3F3F48"/>
                  </a:solidFill>
                  <a:latin typeface="+mn-ea"/>
                </a:rPr>
                <a:t>9.0.31</a:t>
              </a: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" name="그룹 21"/>
          <p:cNvGrpSpPr>
            <a:grpSpLocks/>
          </p:cNvGrpSpPr>
          <p:nvPr/>
        </p:nvGrpSpPr>
        <p:grpSpPr bwMode="auto">
          <a:xfrm>
            <a:off x="838200" y="1692474"/>
            <a:ext cx="7346950" cy="32385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9" name="직사각형 8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1" name="그룹 22"/>
          <p:cNvGrpSpPr>
            <a:grpSpLocks/>
          </p:cNvGrpSpPr>
          <p:nvPr/>
        </p:nvGrpSpPr>
        <p:grpSpPr bwMode="auto">
          <a:xfrm>
            <a:off x="827088" y="2116337"/>
            <a:ext cx="7345362" cy="325041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2" name="직사각형 11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120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827088" y="2966443"/>
            <a:ext cx="7345362" cy="32385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827091" y="2541390"/>
            <a:ext cx="7345363" cy="32385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0" name="그룹 26"/>
          <p:cNvGrpSpPr>
            <a:grpSpLocks/>
          </p:cNvGrpSpPr>
          <p:nvPr/>
        </p:nvGrpSpPr>
        <p:grpSpPr bwMode="auto">
          <a:xfrm>
            <a:off x="827088" y="3815358"/>
            <a:ext cx="7364412" cy="700606"/>
            <a:chOff x="827088" y="5229201"/>
            <a:chExt cx="7364600" cy="561885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2071720" y="5229201"/>
              <a:ext cx="6119968" cy="5618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smtClean="0">
                  <a:solidFill>
                    <a:srgbClr val="3F3F48"/>
                  </a:solidFill>
                  <a:latin typeface="+mn-ea"/>
                </a:rPr>
                <a:t>jquery-3.4.1,   jquery-ui-1.12.1,</a:t>
              </a:r>
              <a:r>
                <a:rPr lang="en-US" altLang="ko-KR" sz="1200" smtClean="0">
                  <a:solidFill>
                    <a:srgbClr val="3F3F48"/>
                  </a:solidFill>
                  <a:latin typeface="+mn-ea"/>
                </a:rPr>
                <a:t> cos-26Dec2008, bootstrap-v4.4.1, popper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smtClean="0">
                  <a:solidFill>
                    <a:srgbClr val="3F3F48"/>
                  </a:solidFill>
                  <a:latin typeface="+mn-ea"/>
                </a:rPr>
                <a:t>Sweetalert, daum/mapjsapi/postcode, kakao.maps</a:t>
              </a: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7088" y="5229201"/>
              <a:ext cx="1081115" cy="5618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3" name="그룹 25"/>
          <p:cNvGrpSpPr>
            <a:grpSpLocks/>
          </p:cNvGrpSpPr>
          <p:nvPr/>
        </p:nvGrpSpPr>
        <p:grpSpPr bwMode="auto">
          <a:xfrm>
            <a:off x="827088" y="3390306"/>
            <a:ext cx="7345362" cy="325041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>
                  <a:solidFill>
                    <a:srgbClr val="3F3F48"/>
                  </a:solidFill>
                  <a:latin typeface="+mn-ea"/>
                </a:rPr>
                <a:t>Eclipse IDE for Enterprise Java </a:t>
              </a:r>
              <a:r>
                <a:rPr lang="en-US" altLang="ko-KR" sz="1200" smtClean="0">
                  <a:solidFill>
                    <a:srgbClr val="3F3F48"/>
                  </a:solidFill>
                  <a:latin typeface="+mn-ea"/>
                </a:rPr>
                <a:t>Developers, </a:t>
              </a:r>
              <a:r>
                <a:rPr kumimoji="0" lang="en-US" altLang="ko-KR" sz="120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73895" y="11513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756B5F"/>
                </a:solidFill>
              </a:rPr>
              <a:t>(Resources)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2.  </a:t>
            </a:r>
            <a:r>
              <a:rPr lang="ko-KR" altLang="en-US" b="1">
                <a:solidFill>
                  <a:srgbClr val="756B5F"/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2570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3.  </a:t>
            </a:r>
            <a:r>
              <a:rPr lang="ko-KR" altLang="en-US" b="1" smtClean="0">
                <a:solidFill>
                  <a:srgbClr val="756B5F"/>
                </a:solidFill>
              </a:rPr>
              <a:t>작업분할구조</a:t>
            </a:r>
            <a:r>
              <a:rPr lang="ko-KR" altLang="en-US" b="1">
                <a:solidFill>
                  <a:srgbClr val="756B5F"/>
                </a:solidFill>
              </a:rPr>
              <a:t>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8" y="115131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</a:t>
            </a:r>
            <a:r>
              <a:rPr lang="ko-KR" altLang="en-US" sz="1200" b="1" smtClean="0">
                <a:solidFill>
                  <a:srgbClr val="756B5F"/>
                </a:solidFill>
              </a:rPr>
              <a:t>사용자 모드 측 </a:t>
            </a:r>
            <a:r>
              <a:rPr lang="en-US" altLang="ko-KR" sz="1200" b="1" smtClean="0">
                <a:solidFill>
                  <a:srgbClr val="756B5F"/>
                </a:solidFill>
              </a:rPr>
              <a:t>WBS)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9953" y="504220"/>
            <a:ext cx="670528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FOOD*</a:t>
            </a:r>
            <a:endParaRPr lang="ko-KR" altLang="en-US" sz="1000" b="1" smtClean="0"/>
          </a:p>
        </p:txBody>
      </p:sp>
      <p:sp>
        <p:nvSpPr>
          <p:cNvPr id="9" name="직사각형 8"/>
          <p:cNvSpPr/>
          <p:nvPr/>
        </p:nvSpPr>
        <p:spPr>
          <a:xfrm>
            <a:off x="2026213" y="1524472"/>
            <a:ext cx="576000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고객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460432" y="1562264"/>
            <a:ext cx="576000" cy="243000"/>
          </a:xfrm>
          <a:prstGeom prst="rect">
            <a:avLst/>
          </a:prstGeom>
          <a:solidFill>
            <a:srgbClr val="987C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관리자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75703" y="2273974"/>
            <a:ext cx="1098130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C.S</a:t>
            </a:r>
          </a:p>
          <a:p>
            <a:pPr algn="ctr"/>
            <a:r>
              <a:rPr lang="ko-KR" altLang="en-US" sz="1000" b="1" smtClean="0"/>
              <a:t>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9180" y="2265371"/>
            <a:ext cx="682460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회원 가입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83093" y="2265371"/>
            <a:ext cx="862253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마이 페이지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205067" y="2274936"/>
            <a:ext cx="639582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 관련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19429" y="3283914"/>
            <a:ext cx="432491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글작성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31640" y="3313525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709346" y="3305952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72660" y="3283914"/>
            <a:ext cx="453561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글보기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96154" y="329923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44053" y="3299235"/>
            <a:ext cx="62345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포인트 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343560" y="3299235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상세보기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454922" y="3283914"/>
            <a:ext cx="469846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글수정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51184" y="3290271"/>
            <a:ext cx="40748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글삭제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96050" y="4022644"/>
            <a:ext cx="406781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답변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쓰</a:t>
            </a:r>
            <a:r>
              <a:rPr lang="ko-KR" altLang="en-US" sz="1000" b="1">
                <a:solidFill>
                  <a:schemeClr val="tx1"/>
                </a:solidFill>
              </a:rPr>
              <a:t>기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cxnSp>
        <p:nvCxnSpPr>
          <p:cNvPr id="73" name="꺾인 연결선 72"/>
          <p:cNvCxnSpPr/>
          <p:nvPr/>
        </p:nvCxnSpPr>
        <p:spPr>
          <a:xfrm rot="5400000">
            <a:off x="1403363" y="1346900"/>
            <a:ext cx="497899" cy="132380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/>
          <p:nvPr/>
        </p:nvCxnSpPr>
        <p:spPr>
          <a:xfrm rot="16200000" flipH="1">
            <a:off x="6467029" y="-742002"/>
            <a:ext cx="314403" cy="424840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314219" y="2017069"/>
            <a:ext cx="1" cy="2389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920139" y="2017134"/>
            <a:ext cx="1" cy="2528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3669804" y="889338"/>
            <a:ext cx="1643396" cy="323433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로그인 </a:t>
            </a:r>
            <a:r>
              <a:rPr lang="en-US" altLang="ko-KR" sz="1000" b="1" smtClean="0"/>
              <a:t>&amp; </a:t>
            </a:r>
            <a:r>
              <a:rPr lang="ko-KR" altLang="en-US" sz="1000" b="1" smtClean="0"/>
              <a:t>로그아웃</a:t>
            </a:r>
          </a:p>
        </p:txBody>
      </p:sp>
      <p:cxnSp>
        <p:nvCxnSpPr>
          <p:cNvPr id="68" name="꺾인 연결선 67"/>
          <p:cNvCxnSpPr>
            <a:stCxn id="9" idx="0"/>
          </p:cNvCxnSpPr>
          <p:nvPr/>
        </p:nvCxnSpPr>
        <p:spPr>
          <a:xfrm rot="5400000" flipH="1" flipV="1">
            <a:off x="3339794" y="364241"/>
            <a:ext cx="134650" cy="2185813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3586963" y="393882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리뷰보기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4630481" y="393986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5000362" y="330080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정</a:t>
            </a:r>
            <a:r>
              <a:rPr lang="ko-KR" altLang="en-US" sz="1000" b="1">
                <a:solidFill>
                  <a:schemeClr val="tx1"/>
                </a:solidFill>
              </a:rPr>
              <a:t>렬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V="1">
            <a:off x="4528286" y="2010605"/>
            <a:ext cx="1" cy="2528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0" idx="0"/>
          </p:cNvCxnSpPr>
          <p:nvPr/>
        </p:nvCxnSpPr>
        <p:spPr>
          <a:xfrm rot="5400000" flipH="1" flipV="1">
            <a:off x="4159572" y="2743712"/>
            <a:ext cx="292014" cy="832467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14" idx="2"/>
            <a:endCxn id="27" idx="0"/>
          </p:cNvCxnSpPr>
          <p:nvPr/>
        </p:nvCxnSpPr>
        <p:spPr>
          <a:xfrm flipH="1">
            <a:off x="4523560" y="2652936"/>
            <a:ext cx="1298" cy="6462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3" idx="0"/>
          </p:cNvCxnSpPr>
          <p:nvPr/>
        </p:nvCxnSpPr>
        <p:spPr>
          <a:xfrm rot="16200000" flipV="1">
            <a:off x="4642710" y="2763151"/>
            <a:ext cx="286866" cy="788439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/>
          <p:nvPr/>
        </p:nvCxnSpPr>
        <p:spPr>
          <a:xfrm rot="16200000" flipV="1">
            <a:off x="7415075" y="2753012"/>
            <a:ext cx="286866" cy="788439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28" idx="0"/>
          </p:cNvCxnSpPr>
          <p:nvPr/>
        </p:nvCxnSpPr>
        <p:spPr>
          <a:xfrm flipV="1">
            <a:off x="6689845" y="2999815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21" idx="0"/>
          </p:cNvCxnSpPr>
          <p:nvPr/>
        </p:nvCxnSpPr>
        <p:spPr>
          <a:xfrm flipH="1" flipV="1">
            <a:off x="7299440" y="2999815"/>
            <a:ext cx="1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7" idx="0"/>
          </p:cNvCxnSpPr>
          <p:nvPr/>
        </p:nvCxnSpPr>
        <p:spPr>
          <a:xfrm rot="5400000" flipH="1" flipV="1">
            <a:off x="6640890" y="2398583"/>
            <a:ext cx="280116" cy="1490546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1" idx="2"/>
          </p:cNvCxnSpPr>
          <p:nvPr/>
        </p:nvCxnSpPr>
        <p:spPr>
          <a:xfrm flipH="1">
            <a:off x="6920139" y="2651974"/>
            <a:ext cx="4629" cy="34784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21" idx="2"/>
            <a:endCxn id="30" idx="0"/>
          </p:cNvCxnSpPr>
          <p:nvPr/>
        </p:nvCxnSpPr>
        <p:spPr>
          <a:xfrm>
            <a:off x="7299441" y="3661914"/>
            <a:ext cx="0" cy="36073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315484" y="2010605"/>
            <a:ext cx="4604655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95536" y="3318673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배송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확인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63372" y="3318673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주문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목</a:t>
            </a:r>
            <a:r>
              <a:rPr lang="ko-KR" altLang="en-US" sz="1000" b="1">
                <a:solidFill>
                  <a:schemeClr val="tx1"/>
                </a:solidFill>
              </a:rPr>
              <a:t>록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92396" y="3305952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쿠폰 조회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07757" y="3940580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바로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구매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133200" y="3944228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리뷰쓰기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233886" y="4507324"/>
            <a:ext cx="527076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</a:rPr>
              <a:t>MD</a:t>
            </a:r>
            <a:r>
              <a:rPr lang="ko-KR" altLang="en-US" sz="1000" b="1" smtClean="0">
                <a:solidFill>
                  <a:schemeClr val="tx1"/>
                </a:solidFill>
              </a:rPr>
              <a:t>답변 보기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864322" y="4512728"/>
            <a:ext cx="552557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좋아요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클릭</a:t>
            </a: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3177560" y="3025707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1509560" y="3027613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555776" y="3022850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77656" y="3032109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969048" y="3028564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1043608" y="3032939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575536" y="3032109"/>
            <a:ext cx="2602024" cy="83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3" idx="2"/>
          </p:cNvCxnSpPr>
          <p:nvPr/>
        </p:nvCxnSpPr>
        <p:spPr>
          <a:xfrm flipH="1">
            <a:off x="2314212" y="2643371"/>
            <a:ext cx="8" cy="38956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109" idx="0"/>
          </p:cNvCxnSpPr>
          <p:nvPr/>
        </p:nvCxnSpPr>
        <p:spPr>
          <a:xfrm>
            <a:off x="3766963" y="3842279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83968" y="3843516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807076" y="3843516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311695" y="3854168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3760962" y="3842279"/>
            <a:ext cx="1552238" cy="123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7" idx="2"/>
          </p:cNvCxnSpPr>
          <p:nvPr/>
        </p:nvCxnSpPr>
        <p:spPr>
          <a:xfrm>
            <a:off x="4523560" y="3677235"/>
            <a:ext cx="0" cy="16628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3497424" y="4405407"/>
            <a:ext cx="0" cy="10668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4142767" y="4410154"/>
            <a:ext cx="0" cy="10668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497424" y="4410154"/>
            <a:ext cx="643176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09" idx="2"/>
          </p:cNvCxnSpPr>
          <p:nvPr/>
        </p:nvCxnSpPr>
        <p:spPr>
          <a:xfrm>
            <a:off x="3766963" y="4316824"/>
            <a:ext cx="0" cy="9333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3.  </a:t>
            </a:r>
            <a:r>
              <a:rPr lang="ko-KR" altLang="en-US" b="1" smtClean="0">
                <a:solidFill>
                  <a:srgbClr val="756B5F"/>
                </a:solidFill>
              </a:rPr>
              <a:t>작업분할구조</a:t>
            </a:r>
            <a:r>
              <a:rPr lang="ko-KR" altLang="en-US" b="1">
                <a:solidFill>
                  <a:srgbClr val="756B5F"/>
                </a:solidFill>
              </a:rPr>
              <a:t>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8" y="115131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</a:t>
            </a:r>
            <a:r>
              <a:rPr lang="ko-KR" altLang="en-US" sz="1200" b="1" smtClean="0">
                <a:solidFill>
                  <a:srgbClr val="756B5F"/>
                </a:solidFill>
              </a:rPr>
              <a:t>관리자 모드 측 </a:t>
            </a:r>
            <a:r>
              <a:rPr lang="en-US" altLang="ko-KR" sz="1200" b="1" smtClean="0">
                <a:solidFill>
                  <a:srgbClr val="756B5F"/>
                </a:solidFill>
              </a:rPr>
              <a:t>WBS)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1812" y="632680"/>
            <a:ext cx="792128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FOOD*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35496" y="1577812"/>
            <a:ext cx="576000" cy="243000"/>
          </a:xfrm>
          <a:prstGeom prst="rect">
            <a:avLst/>
          </a:prstGeom>
          <a:solidFill>
            <a:srgbClr val="987C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고객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88224" y="1592744"/>
            <a:ext cx="576000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61989" y="2274607"/>
            <a:ext cx="933747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</a:t>
            </a:r>
            <a:r>
              <a:rPr lang="en-US" altLang="ko-KR" sz="1000" b="1" smtClean="0"/>
              <a:t>MD</a:t>
            </a:r>
            <a:endParaRPr lang="ko-KR" altLang="en-US" sz="1000" b="1" smtClean="0"/>
          </a:p>
        </p:txBody>
      </p:sp>
      <p:sp>
        <p:nvSpPr>
          <p:cNvPr id="16" name="직사각형 15"/>
          <p:cNvSpPr/>
          <p:nvPr/>
        </p:nvSpPr>
        <p:spPr>
          <a:xfrm>
            <a:off x="4669317" y="2291945"/>
            <a:ext cx="1102126" cy="42915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C.S </a:t>
            </a:r>
            <a:r>
              <a:rPr lang="ko-KR" altLang="en-US" sz="1000" b="1" smtClean="0"/>
              <a:t>게시판 관리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55975" y="3346736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상품수정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5462" y="3346819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상품등록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678326" y="995125"/>
            <a:ext cx="1643396" cy="323433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로그인 </a:t>
            </a:r>
            <a:r>
              <a:rPr lang="en-US" altLang="ko-KR" sz="1000" b="1" smtClean="0"/>
              <a:t>&amp; </a:t>
            </a:r>
            <a:r>
              <a:rPr lang="ko-KR" altLang="en-US" sz="1000" b="1" smtClean="0"/>
              <a:t>로그아웃</a:t>
            </a: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5551031" y="258026"/>
            <a:ext cx="274186" cy="23761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39" idx="2"/>
            <a:endCxn id="9" idx="0"/>
          </p:cNvCxnSpPr>
          <p:nvPr/>
        </p:nvCxnSpPr>
        <p:spPr>
          <a:xfrm rot="5400000">
            <a:off x="2282133" y="-640079"/>
            <a:ext cx="259254" cy="417652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763687" y="2058277"/>
            <a:ext cx="1" cy="2090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37644" y="2059228"/>
            <a:ext cx="1" cy="26347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731811" y="2649721"/>
            <a:ext cx="0" cy="68216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2031606" y="3346736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상품삭제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412114" y="3339478"/>
            <a:ext cx="39258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쿠폰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발행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2555778" y="3346819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재고 추가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893940" y="3347922"/>
            <a:ext cx="57847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글 삭제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5652120" y="3347922"/>
            <a:ext cx="57847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글 수정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4134140" y="3347922"/>
            <a:ext cx="57847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글 게시</a:t>
            </a:r>
          </a:p>
        </p:txBody>
      </p:sp>
      <p:cxnSp>
        <p:nvCxnSpPr>
          <p:cNvPr id="148" name="직선 연결선 147"/>
          <p:cNvCxnSpPr>
            <a:stCxn id="39" idx="0"/>
            <a:endCxn id="5" idx="2"/>
          </p:cNvCxnSpPr>
          <p:nvPr/>
        </p:nvCxnSpPr>
        <p:spPr>
          <a:xfrm flipH="1" flipV="1">
            <a:off x="4497876" y="875680"/>
            <a:ext cx="2148" cy="1194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081263" y="3347922"/>
            <a:ext cx="770335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리뷰답변작성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063269" y="2291945"/>
            <a:ext cx="1102126" cy="42915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회원 관리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563506" y="3347922"/>
            <a:ext cx="90138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고객 정보 조회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614332" y="3347922"/>
            <a:ext cx="1311424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일별</a:t>
            </a:r>
            <a:r>
              <a:rPr lang="en-US" altLang="ko-KR" sz="1000" b="1" smtClean="0">
                <a:solidFill>
                  <a:schemeClr val="tx1"/>
                </a:solidFill>
              </a:rPr>
              <a:t>,</a:t>
            </a:r>
            <a:r>
              <a:rPr lang="ko-KR" altLang="en-US" sz="1000" b="1" smtClean="0">
                <a:solidFill>
                  <a:schemeClr val="tx1"/>
                </a:solidFill>
              </a:rPr>
              <a:t>월별 매출 조회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608405" y="2985760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2737891" y="2997276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1285919" y="299744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 flipV="1">
            <a:off x="2222787" y="299871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 flipV="1">
            <a:off x="3491879" y="2991032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4427983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 flipV="1">
            <a:off x="5220071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 flipV="1">
            <a:off x="5940152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7020271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 flipV="1">
            <a:off x="8266632" y="3003732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08405" y="2992110"/>
            <a:ext cx="2883475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423598" y="3003732"/>
            <a:ext cx="1527290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20272" y="3003798"/>
            <a:ext cx="1249772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61" idx="2"/>
          </p:cNvCxnSpPr>
          <p:nvPr/>
        </p:nvCxnSpPr>
        <p:spPr>
          <a:xfrm>
            <a:off x="7614332" y="2721099"/>
            <a:ext cx="0" cy="27617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16" idx="2"/>
          </p:cNvCxnSpPr>
          <p:nvPr/>
        </p:nvCxnSpPr>
        <p:spPr>
          <a:xfrm flipV="1">
            <a:off x="5220380" y="2721099"/>
            <a:ext cx="0" cy="2776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7625003" y="2062382"/>
            <a:ext cx="1" cy="2714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71307" y="2062382"/>
            <a:ext cx="5850645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0" idx="2"/>
          </p:cNvCxnSpPr>
          <p:nvPr/>
        </p:nvCxnSpPr>
        <p:spPr>
          <a:xfrm>
            <a:off x="6876224" y="1835744"/>
            <a:ext cx="0" cy="222533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891" y="80505"/>
            <a:ext cx="845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4.  Gantt Chart</a:t>
            </a:r>
            <a:r>
              <a:rPr lang="ko-KR" altLang="en-US" b="1">
                <a:solidFill>
                  <a:srgbClr val="756B5F"/>
                </a:solidFill>
              </a:rPr>
              <a:t>를 이용한 일정관리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1" y="555526"/>
            <a:ext cx="3919254" cy="36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19" y="1293024"/>
            <a:ext cx="4608511" cy="301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028" y="364990"/>
            <a:ext cx="4608511" cy="91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6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27950" y="962462"/>
            <a:ext cx="7641620" cy="3401125"/>
            <a:chOff x="732006" y="1539147"/>
            <a:chExt cx="7641620" cy="1202197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79612" y="1556794"/>
              <a:ext cx="1044116" cy="297403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비회원</a:t>
              </a: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165647" y="1539147"/>
              <a:ext cx="1044116" cy="317770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회원</a:t>
              </a:r>
              <a:endParaRPr lang="ko-KR" altLang="en-US" sz="1600" b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705663" y="1556793"/>
              <a:ext cx="874449" cy="297404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상품 </a:t>
              </a:r>
              <a:r>
                <a:rPr lang="en-US" altLang="ko-KR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MD</a:t>
              </a:r>
              <a:endParaRPr lang="ko-KR" altLang="en-US" sz="1600" b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7329510" y="1566271"/>
              <a:ext cx="1044116" cy="266975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회원</a:t>
              </a:r>
              <a:endParaRPr lang="en-US" altLang="ko-KR" sz="16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관</a:t>
              </a:r>
              <a:r>
                <a:rPr lang="ko-KR" altLang="en-US" sz="1600" b="1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리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244795" y="1548763"/>
              <a:ext cx="781169" cy="270239"/>
            </a:xfrm>
            <a:prstGeom prst="rightArrow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회원</a:t>
              </a:r>
              <a:endParaRPr lang="en-US" altLang="ko-KR" sz="900" smtClean="0"/>
            </a:p>
            <a:p>
              <a:pPr algn="ctr"/>
              <a:r>
                <a:rPr lang="ko-KR" altLang="en-US" sz="900" smtClean="0"/>
                <a:t>가입</a:t>
              </a:r>
              <a:endParaRPr lang="ko-KR" altLang="en-US" sz="900"/>
            </a:p>
          </p:txBody>
        </p:sp>
        <p:sp>
          <p:nvSpPr>
            <p:cNvPr id="10" name="덧셈 기호 9"/>
            <p:cNvSpPr/>
            <p:nvPr/>
          </p:nvSpPr>
          <p:spPr>
            <a:xfrm>
              <a:off x="2283449" y="2206963"/>
              <a:ext cx="510784" cy="167844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2006" y="2137654"/>
              <a:ext cx="1739328" cy="22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상품검색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en-US" altLang="ko-KR" sz="1200" b="1" smtClean="0">
                  <a:solidFill>
                    <a:srgbClr val="464646"/>
                  </a:solidFill>
                  <a:latin typeface="+mn-ea"/>
                </a:rPr>
                <a:t>C.S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게시판 보기</a:t>
              </a:r>
              <a:endParaRPr lang="ko-KR" altLang="en-US" sz="1200" b="1">
                <a:solidFill>
                  <a:srgbClr val="464646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2121242"/>
              <a:ext cx="1859208" cy="620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상품 검색</a:t>
              </a:r>
              <a:r>
                <a:rPr lang="en-US" altLang="ko-KR" sz="1200" b="1" smtClean="0">
                  <a:solidFill>
                    <a:srgbClr val="464646"/>
                  </a:solidFill>
                  <a:latin typeface="+mn-ea"/>
                </a:rPr>
                <a:t>&amp;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구매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장바구니 일괄구매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 포인트 적립</a:t>
              </a:r>
              <a:r>
                <a:rPr lang="en-US" altLang="ko-KR" sz="1200" b="1" smtClean="0">
                  <a:solidFill>
                    <a:srgbClr val="464646"/>
                  </a:solidFill>
                  <a:latin typeface="+mn-ea"/>
                </a:rPr>
                <a:t>&amp;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이용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 쿠폰 사용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리뷰게시판 이용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>
                  <a:solidFill>
                    <a:srgbClr val="464646"/>
                  </a:solidFill>
                  <a:latin typeface="+mn-ea"/>
                </a:rPr>
                <a:t> C.S</a:t>
              </a: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게시판 이용</a:t>
              </a: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5.  </a:t>
            </a:r>
            <a:r>
              <a:rPr lang="ko-KR" altLang="en-US" b="1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547" y="46551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09482" y="2571750"/>
            <a:ext cx="2450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관리자 가입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관리자 정보수정</a:t>
            </a:r>
            <a:endParaRPr lang="en-US" altLang="ko-KR" sz="1200" b="1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회원 등급별쿠폰 발행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상품 등록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상품 수정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재고 추가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9892" y="269239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일자별 </a:t>
            </a:r>
            <a:r>
              <a:rPr lang="ko-KR" altLang="en-US" sz="1200" b="1">
                <a:solidFill>
                  <a:srgbClr val="464646"/>
                </a:solidFill>
                <a:latin typeface="+mn-ea"/>
              </a:rPr>
              <a:t>매출액 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확인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리뷰 댓글 작성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464646"/>
                </a:solidFill>
                <a:latin typeface="+mn-ea"/>
              </a:rPr>
              <a:t> </a:t>
            </a:r>
            <a:r>
              <a:rPr lang="en-US" altLang="ko-KR" sz="1200" b="1" smtClean="0">
                <a:solidFill>
                  <a:srgbClr val="464646"/>
                </a:solidFill>
                <a:latin typeface="+mn-ea"/>
              </a:rPr>
              <a:t>C.S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80112" y="1012387"/>
            <a:ext cx="874449" cy="841383"/>
          </a:xfrm>
          <a:prstGeom prst="roundRect">
            <a:avLst/>
          </a:prstGeom>
          <a:solidFill>
            <a:srgbClr val="C6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rPr>
              <a:t>C.S</a:t>
            </a:r>
          </a:p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rPr>
              <a:t>담당</a:t>
            </a:r>
            <a:endParaRPr lang="en-US" altLang="ko-KR" sz="1600" b="1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756B5F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6298</TotalTime>
  <Words>1492</Words>
  <Application>Microsoft Office PowerPoint</Application>
  <PresentationFormat>화면 슬라이드 쇼(16:9)</PresentationFormat>
  <Paragraphs>389</Paragraphs>
  <Slides>27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303-12</dc:creator>
  <cp:lastModifiedBy>TJ</cp:lastModifiedBy>
  <cp:revision>413</cp:revision>
  <dcterms:created xsi:type="dcterms:W3CDTF">2016-06-22T05:17:17Z</dcterms:created>
  <dcterms:modified xsi:type="dcterms:W3CDTF">2020-03-23T09:06:33Z</dcterms:modified>
</cp:coreProperties>
</file>